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308" r:id="rId2"/>
    <p:sldId id="432" r:id="rId3"/>
    <p:sldId id="388" r:id="rId4"/>
    <p:sldId id="345" r:id="rId5"/>
    <p:sldId id="439" r:id="rId6"/>
    <p:sldId id="440" r:id="rId7"/>
    <p:sldId id="441" r:id="rId8"/>
    <p:sldId id="443" r:id="rId9"/>
    <p:sldId id="442" r:id="rId10"/>
    <p:sldId id="437" r:id="rId11"/>
    <p:sldId id="340" r:id="rId12"/>
    <p:sldId id="314" r:id="rId13"/>
    <p:sldId id="313" r:id="rId14"/>
    <p:sldId id="424" r:id="rId15"/>
    <p:sldId id="425" r:id="rId16"/>
    <p:sldId id="315" r:id="rId17"/>
    <p:sldId id="433" r:id="rId18"/>
    <p:sldId id="435" r:id="rId19"/>
    <p:sldId id="317" r:id="rId20"/>
    <p:sldId id="434" r:id="rId21"/>
    <p:sldId id="444" r:id="rId22"/>
    <p:sldId id="318" r:id="rId23"/>
    <p:sldId id="426" r:id="rId24"/>
    <p:sldId id="319" r:id="rId25"/>
    <p:sldId id="428" r:id="rId26"/>
    <p:sldId id="427" r:id="rId27"/>
    <p:sldId id="429" r:id="rId28"/>
    <p:sldId id="430" r:id="rId29"/>
    <p:sldId id="311" r:id="rId30"/>
    <p:sldId id="422" r:id="rId31"/>
    <p:sldId id="421" r:id="rId32"/>
    <p:sldId id="431" r:id="rId33"/>
    <p:sldId id="445" r:id="rId34"/>
    <p:sldId id="446" r:id="rId35"/>
    <p:sldId id="34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3763" autoAdjust="0"/>
  </p:normalViewPr>
  <p:slideViewPr>
    <p:cSldViewPr snapToGrid="0">
      <p:cViewPr varScale="1">
        <p:scale>
          <a:sx n="119" d="100"/>
          <a:sy n="119" d="100"/>
        </p:scale>
        <p:origin x="1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FB0CE-7035-495C-9807-6E70BD346BBE}"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C9408-E5A2-4F71-8C82-24E16007B989}" type="slidenum">
              <a:rPr lang="en-US" smtClean="0"/>
              <a:t>‹#›</a:t>
            </a:fld>
            <a:endParaRPr lang="en-US"/>
          </a:p>
        </p:txBody>
      </p:sp>
    </p:spTree>
    <p:extLst>
      <p:ext uri="{BB962C8B-B14F-4D97-AF65-F5344CB8AC3E}">
        <p14:creationId xmlns:p14="http://schemas.microsoft.com/office/powerpoint/2010/main" val="200274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 am Bhavya Ghai from Computer Science department.</a:t>
            </a:r>
          </a:p>
          <a:p>
            <a:r>
              <a:rPr lang="en-US" dirty="0"/>
              <a:t>Today, I will be talking about a very interesting and relevant problem about how Biased Algorithms are affecting our society &amp; what can we do to make it more fair, accountable &amp; transparent.</a:t>
            </a:r>
          </a:p>
          <a:p>
            <a:r>
              <a:rPr lang="en-US" dirty="0"/>
              <a:t>Let’s start off with a recent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50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fairness metrics, we observe that the best performing intervention is mostly unique for each one of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a:t>
            </a:r>
            <a:r>
              <a:rPr lang="en-US" dirty="0" err="1"/>
              <a:t>practioners</a:t>
            </a:r>
            <a:r>
              <a:rPr lang="en-US" dirty="0"/>
              <a:t> need to prioritize which metrics are more important to them and then choose interventions accordingly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722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observations further motivate the efficacy of cascaded interventions over individual interventions.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221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top 10 interventions across all metrics, OP + GFC + ROC occurs the most number of times. </a:t>
            </a:r>
          </a:p>
          <a:p>
            <a:r>
              <a:rPr lang="en-US" dirty="0"/>
              <a:t>Similarly, OP + GFC + EOP occurs the most number of times among the worst 10 interventions across metrics.</a:t>
            </a:r>
          </a:p>
          <a:p>
            <a:r>
              <a:rPr lang="en-US" dirty="0"/>
              <a:t> Changing an ingredient can drastically impact the outcome. </a:t>
            </a:r>
          </a:p>
          <a:p>
            <a:r>
              <a:rPr lang="en-US" dirty="0"/>
              <a:t>For instance, swapping ROC with EOP resulted in the entire combination (OP + GFC + ROC) to change from being one of the top ranked to one of the worst ranked interventions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430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pitchFamily="34" charset="-128"/>
              <a:cs typeface="+mn-cs"/>
            </a:endParaRPr>
          </a:p>
        </p:txBody>
      </p:sp>
    </p:spTree>
    <p:extLst>
      <p:ext uri="{BB962C8B-B14F-4D97-AF65-F5344CB8AC3E}">
        <p14:creationId xmlns:p14="http://schemas.microsoft.com/office/powerpoint/2010/main" val="1693072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for 10 out of the 13 interventions FNR has actually increased for one or both groups</a:t>
            </a:r>
          </a:p>
          <a:p>
            <a:endParaRPr lang="en-US" dirty="0"/>
          </a:p>
          <a:p>
            <a:endParaRPr lang="en-US" dirty="0"/>
          </a:p>
        </p:txBody>
      </p:sp>
      <p:sp>
        <p:nvSpPr>
          <p:cNvPr id="4" name="Slide Number Placeholder 3"/>
          <p:cNvSpPr>
            <a:spLocks noGrp="1"/>
          </p:cNvSpPr>
          <p:nvPr>
            <p:ph type="sldNum" sz="quarter" idx="5"/>
          </p:nvPr>
        </p:nvSpPr>
        <p:spPr/>
        <p:txBody>
          <a:bodyPr/>
          <a:lstStyle/>
          <a:p>
            <a:fld id="{424C9408-E5A2-4F71-8C82-24E16007B989}" type="slidenum">
              <a:rPr lang="en-US" smtClean="0"/>
              <a:t>35</a:t>
            </a:fld>
            <a:endParaRPr lang="en-US"/>
          </a:p>
        </p:txBody>
      </p:sp>
    </p:spTree>
    <p:extLst>
      <p:ext uri="{BB962C8B-B14F-4D97-AF65-F5344CB8AC3E}">
        <p14:creationId xmlns:p14="http://schemas.microsoft.com/office/powerpoint/2010/main" val="34960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latin typeface="+mn-lt"/>
                <a:ea typeface="Yu Gothic UI Light" panose="020B0300000000000000" pitchFamily="34" charset="-128"/>
              </a:rPr>
              <a:t>Online Ad delivery</a:t>
            </a:r>
            <a:r>
              <a:rPr lang="en-US" dirty="0"/>
              <a:t>, healthcare, facial recognition technology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072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pitchFamily="34" charset="-128"/>
              <a:cs typeface="+mn-cs"/>
            </a:endParaRPr>
          </a:p>
        </p:txBody>
      </p:sp>
    </p:spTree>
    <p:extLst>
      <p:ext uri="{BB962C8B-B14F-4D97-AF65-F5344CB8AC3E}">
        <p14:creationId xmlns:p14="http://schemas.microsoft.com/office/powerpoint/2010/main" val="944971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cost to be paid for adding more interventions. </a:t>
            </a:r>
          </a:p>
          <a:p>
            <a:endParaRPr lang="en-US" dirty="0"/>
          </a:p>
          <a:p>
            <a:r>
              <a:rPr lang="en-US" dirty="0"/>
              <a:t>Typically, more interventions lead to worse utility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47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cost to be paid for adding more interventions. </a:t>
            </a:r>
          </a:p>
          <a:p>
            <a:endParaRPr lang="en-US" dirty="0"/>
          </a:p>
          <a:p>
            <a:r>
              <a:rPr lang="en-US" dirty="0"/>
              <a:t>Typically, more interventions lead to worse utility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2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cost to be paid for adding more interventions. </a:t>
            </a:r>
          </a:p>
          <a:p>
            <a:endParaRPr lang="en-US" dirty="0"/>
          </a:p>
          <a:p>
            <a:r>
              <a:rPr lang="en-US" dirty="0"/>
              <a:t>Typically, more interventions lead to worse utility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21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explain the table and sorting for metrics</a:t>
            </a:r>
          </a:p>
          <a:p>
            <a:endParaRPr lang="en-US" dirty="0"/>
          </a:p>
          <a:p>
            <a:r>
              <a:rPr lang="en-US" dirty="0"/>
              <a:t>the best performing intervention for any metric is either Logistic Regression (No Intervention) or a combination of two or more interventions.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47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 best performing intervention is mostly unique for each one of them. In other words, there is no silver bullet for all fairness metrics</a:t>
            </a:r>
          </a:p>
          <a:p>
            <a:endParaRPr lang="en-US" dirty="0"/>
          </a:p>
          <a:p>
            <a:r>
              <a:rPr lang="en-US" dirty="0"/>
              <a:t>the best performing intervention for any metric is either Logistic Regression (No Intervention) or a combination of two or more interventions.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17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10 bottom ranked interventions across all fairness metrics, Logistic Regression occurs only a few times.</a:t>
            </a:r>
          </a:p>
          <a:p>
            <a:endParaRPr lang="en-US" dirty="0"/>
          </a:p>
          <a:p>
            <a:r>
              <a:rPr lang="en-US" dirty="0"/>
              <a:t>So, one should choose the interventions wisely cause otherwise one might land into a worst situation that they started out for.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D757D-DE5A-4CD1-82FB-678E1CF7B5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83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030316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688151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39061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959406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33597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63510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97966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82315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259409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403763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10/18/2022</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522157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10/18/2022</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35222327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3" Type="http://schemas.openxmlformats.org/officeDocument/2006/relationships/image" Target="../media/image4.PN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3.xml"/><Relationship Id="rId16"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 Id="rId14" Type="http://schemas.openxmlformats.org/officeDocument/2006/relationships/image" Target="../media/image15.JPG"/></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png"/><Relationship Id="rId7"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0F3B53-2F86-7B8A-F1A2-9CDD003BDA21}"/>
              </a:ext>
            </a:extLst>
          </p:cNvPr>
          <p:cNvSpPr>
            <a:spLocks noGrp="1"/>
          </p:cNvSpPr>
          <p:nvPr>
            <p:ph type="ctrTitle"/>
          </p:nvPr>
        </p:nvSpPr>
        <p:spPr>
          <a:xfrm>
            <a:off x="630718" y="1355049"/>
            <a:ext cx="10930559" cy="1364947"/>
          </a:xfrm>
        </p:spPr>
        <p:txBody>
          <a:bodyPr>
            <a:normAutofit fontScale="90000"/>
          </a:bodyPr>
          <a:lstStyle/>
          <a:p>
            <a:r>
              <a:rPr lang="en-US" sz="4800" b="1" dirty="0">
                <a:solidFill>
                  <a:schemeClr val="bg1"/>
                </a:solidFill>
                <a:latin typeface="+mn-lt"/>
              </a:rPr>
              <a:t>Cascaded Debiasing: </a:t>
            </a:r>
            <a:br>
              <a:rPr lang="en-US" sz="4800" b="1" dirty="0">
                <a:solidFill>
                  <a:schemeClr val="bg1"/>
                </a:solidFill>
                <a:latin typeface="+mn-lt"/>
              </a:rPr>
            </a:br>
            <a:r>
              <a:rPr lang="en-US" sz="4800" b="1" dirty="0">
                <a:solidFill>
                  <a:schemeClr val="bg1"/>
                </a:solidFill>
                <a:latin typeface="+mn-lt"/>
              </a:rPr>
              <a:t>Studying the Cumulative Effect of Multiple Fairness-Enhancing Interventions</a:t>
            </a:r>
          </a:p>
        </p:txBody>
      </p:sp>
      <p:sp>
        <p:nvSpPr>
          <p:cNvPr id="2" name="TextBox 1">
            <a:extLst>
              <a:ext uri="{FF2B5EF4-FFF2-40B4-BE49-F238E27FC236}">
                <a16:creationId xmlns:a16="http://schemas.microsoft.com/office/drawing/2014/main" id="{C7251DD3-C002-334B-B3FC-E699463D1E90}"/>
              </a:ext>
            </a:extLst>
          </p:cNvPr>
          <p:cNvSpPr txBox="1"/>
          <p:nvPr/>
        </p:nvSpPr>
        <p:spPr>
          <a:xfrm>
            <a:off x="2456542" y="4138005"/>
            <a:ext cx="7278916" cy="1384995"/>
          </a:xfrm>
          <a:prstGeom prst="rect">
            <a:avLst/>
          </a:prstGeom>
          <a:noFill/>
        </p:spPr>
        <p:txBody>
          <a:bodyPr wrap="none" rtlCol="0">
            <a:spAutoFit/>
          </a:bodyPr>
          <a:lstStyle/>
          <a:p>
            <a:pPr algn="ctr"/>
            <a:r>
              <a:rPr lang="en-US" sz="2800" u="sng" dirty="0">
                <a:solidFill>
                  <a:schemeClr val="bg1"/>
                </a:solidFill>
              </a:rPr>
              <a:t>Bhavya Ghai</a:t>
            </a:r>
            <a:r>
              <a:rPr lang="en-US" sz="2800" baseline="30000" dirty="0">
                <a:solidFill>
                  <a:schemeClr val="bg1"/>
                </a:solidFill>
              </a:rPr>
              <a:t>1</a:t>
            </a:r>
            <a:r>
              <a:rPr lang="en-US" sz="2800" dirty="0">
                <a:solidFill>
                  <a:schemeClr val="bg1"/>
                </a:solidFill>
              </a:rPr>
              <a:t>, Mihir Mishra</a:t>
            </a:r>
            <a:r>
              <a:rPr lang="en-US" sz="2800" baseline="30000" dirty="0">
                <a:solidFill>
                  <a:schemeClr val="bg1"/>
                </a:solidFill>
              </a:rPr>
              <a:t>2</a:t>
            </a:r>
            <a:r>
              <a:rPr lang="en-US" sz="2800" dirty="0">
                <a:solidFill>
                  <a:schemeClr val="bg1"/>
                </a:solidFill>
              </a:rPr>
              <a:t> and Klaus Mueller</a:t>
            </a:r>
            <a:r>
              <a:rPr lang="en-US" sz="2800" baseline="30000" dirty="0">
                <a:solidFill>
                  <a:schemeClr val="bg1"/>
                </a:solidFill>
              </a:rPr>
              <a:t>1</a:t>
            </a:r>
          </a:p>
          <a:p>
            <a:pPr algn="ctr"/>
            <a:r>
              <a:rPr lang="en-US" sz="2800" dirty="0">
                <a:solidFill>
                  <a:schemeClr val="bg1"/>
                </a:solidFill>
              </a:rPr>
              <a:t>Los Altos High School</a:t>
            </a:r>
            <a:r>
              <a:rPr lang="en-US" sz="2800" baseline="30000" dirty="0">
                <a:solidFill>
                  <a:schemeClr val="bg1"/>
                </a:solidFill>
              </a:rPr>
              <a:t>2</a:t>
            </a:r>
            <a:endParaRPr lang="en-US" sz="2800" dirty="0">
              <a:solidFill>
                <a:schemeClr val="bg1"/>
              </a:solidFill>
            </a:endParaRPr>
          </a:p>
          <a:p>
            <a:pPr algn="ctr"/>
            <a:r>
              <a:rPr lang="en-US" sz="2800" dirty="0">
                <a:solidFill>
                  <a:schemeClr val="bg1"/>
                </a:solidFill>
              </a:rPr>
              <a:t>Stony Brook University</a:t>
            </a:r>
            <a:r>
              <a:rPr lang="en-US" sz="2800" baseline="30000" dirty="0">
                <a:solidFill>
                  <a:schemeClr val="bg1"/>
                </a:solidFill>
              </a:rPr>
              <a:t>1</a:t>
            </a:r>
            <a:endParaRPr lang="en-US" sz="2800" dirty="0">
              <a:solidFill>
                <a:schemeClr val="bg1"/>
              </a:solidFill>
            </a:endParaRPr>
          </a:p>
        </p:txBody>
      </p:sp>
    </p:spTree>
    <p:extLst>
      <p:ext uri="{BB962C8B-B14F-4D97-AF65-F5344CB8AC3E}">
        <p14:creationId xmlns:p14="http://schemas.microsoft.com/office/powerpoint/2010/main" val="3174926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536BCB-041D-4E81-3220-7AA72D3E61C6}"/>
              </a:ext>
            </a:extLst>
          </p:cNvPr>
          <p:cNvSpPr/>
          <p:nvPr/>
        </p:nvSpPr>
        <p:spPr>
          <a:xfrm>
            <a:off x="7561086" y="1630118"/>
            <a:ext cx="1650005" cy="522957"/>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Post-processing</a:t>
            </a:r>
          </a:p>
        </p:txBody>
      </p:sp>
      <p:sp>
        <p:nvSpPr>
          <p:cNvPr id="16" name="TextBox 15">
            <a:extLst>
              <a:ext uri="{FF2B5EF4-FFF2-40B4-BE49-F238E27FC236}">
                <a16:creationId xmlns:a16="http://schemas.microsoft.com/office/drawing/2014/main" id="{51299E13-0501-13C7-9963-9446498D16A9}"/>
              </a:ext>
            </a:extLst>
          </p:cNvPr>
          <p:cNvSpPr txBox="1"/>
          <p:nvPr/>
        </p:nvSpPr>
        <p:spPr>
          <a:xfrm>
            <a:off x="3527294" y="2280517"/>
            <a:ext cx="1087282" cy="584775"/>
          </a:xfrm>
          <a:prstGeom prst="rect">
            <a:avLst/>
          </a:prstGeom>
          <a:noFill/>
        </p:spPr>
        <p:txBody>
          <a:bodyPr wrap="square" rtlCol="0">
            <a:spAutoFit/>
          </a:bodyPr>
          <a:lstStyle/>
          <a:p>
            <a:pPr algn="ctr"/>
            <a:r>
              <a:rPr lang="en-US" sz="1600" dirty="0"/>
              <a:t>Debiased</a:t>
            </a:r>
          </a:p>
          <a:p>
            <a:pPr algn="ctr"/>
            <a:r>
              <a:rPr lang="en-US" sz="1600" dirty="0"/>
              <a:t>data</a:t>
            </a:r>
          </a:p>
        </p:txBody>
      </p:sp>
      <p:sp>
        <p:nvSpPr>
          <p:cNvPr id="17" name="TextBox 16">
            <a:extLst>
              <a:ext uri="{FF2B5EF4-FFF2-40B4-BE49-F238E27FC236}">
                <a16:creationId xmlns:a16="http://schemas.microsoft.com/office/drawing/2014/main" id="{960FA3E0-1754-EFAB-1F19-D90614F518EA}"/>
              </a:ext>
            </a:extLst>
          </p:cNvPr>
          <p:cNvSpPr txBox="1"/>
          <p:nvPr/>
        </p:nvSpPr>
        <p:spPr>
          <a:xfrm>
            <a:off x="6120761" y="2224847"/>
            <a:ext cx="990490" cy="584775"/>
          </a:xfrm>
          <a:prstGeom prst="rect">
            <a:avLst/>
          </a:prstGeom>
          <a:noFill/>
        </p:spPr>
        <p:txBody>
          <a:bodyPr wrap="square" rtlCol="0">
            <a:spAutoFit/>
          </a:bodyPr>
          <a:lstStyle/>
          <a:p>
            <a:pPr algn="ctr"/>
            <a:r>
              <a:rPr lang="en-US" sz="1600" dirty="0"/>
              <a:t>Fair</a:t>
            </a:r>
          </a:p>
          <a:p>
            <a:pPr algn="ctr"/>
            <a:r>
              <a:rPr lang="en-US" sz="1600" dirty="0"/>
              <a:t>Model</a:t>
            </a:r>
          </a:p>
        </p:txBody>
      </p:sp>
      <p:cxnSp>
        <p:nvCxnSpPr>
          <p:cNvPr id="18" name="Connector: Elbow 17">
            <a:extLst>
              <a:ext uri="{FF2B5EF4-FFF2-40B4-BE49-F238E27FC236}">
                <a16:creationId xmlns:a16="http://schemas.microsoft.com/office/drawing/2014/main" id="{0FB4B104-F562-BC2A-0F37-9BB3930357B2}"/>
              </a:ext>
            </a:extLst>
          </p:cNvPr>
          <p:cNvCxnSpPr>
            <a:cxnSpLocks/>
            <a:stCxn id="20" idx="6"/>
          </p:cNvCxnSpPr>
          <p:nvPr/>
        </p:nvCxnSpPr>
        <p:spPr>
          <a:xfrm>
            <a:off x="6890230" y="1891597"/>
            <a:ext cx="155775" cy="1064031"/>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216D698-DE78-396E-51C4-DD2DC2697A50}"/>
              </a:ext>
            </a:extLst>
          </p:cNvPr>
          <p:cNvSpPr/>
          <p:nvPr/>
        </p:nvSpPr>
        <p:spPr>
          <a:xfrm>
            <a:off x="2852104" y="1630119"/>
            <a:ext cx="1650005" cy="52295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Pre-processing</a:t>
            </a:r>
          </a:p>
        </p:txBody>
      </p:sp>
      <p:sp>
        <p:nvSpPr>
          <p:cNvPr id="20" name="Oval 19">
            <a:extLst>
              <a:ext uri="{FF2B5EF4-FFF2-40B4-BE49-F238E27FC236}">
                <a16:creationId xmlns:a16="http://schemas.microsoft.com/office/drawing/2014/main" id="{F3D99239-88A0-0EE2-E5E9-8B82E5B7438C}"/>
              </a:ext>
            </a:extLst>
          </p:cNvPr>
          <p:cNvSpPr/>
          <p:nvPr/>
        </p:nvSpPr>
        <p:spPr>
          <a:xfrm>
            <a:off x="5240226" y="1630119"/>
            <a:ext cx="1650005" cy="52295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In-processing</a:t>
            </a:r>
          </a:p>
        </p:txBody>
      </p:sp>
      <p:cxnSp>
        <p:nvCxnSpPr>
          <p:cNvPr id="21" name="Connector: Elbow 20">
            <a:extLst>
              <a:ext uri="{FF2B5EF4-FFF2-40B4-BE49-F238E27FC236}">
                <a16:creationId xmlns:a16="http://schemas.microsoft.com/office/drawing/2014/main" id="{5A9C5D80-D412-131E-1773-6E559AD21D19}"/>
              </a:ext>
            </a:extLst>
          </p:cNvPr>
          <p:cNvCxnSpPr>
            <a:cxnSpLocks/>
          </p:cNvCxnSpPr>
          <p:nvPr/>
        </p:nvCxnSpPr>
        <p:spPr>
          <a:xfrm rot="5400000" flipH="1" flipV="1">
            <a:off x="6940311" y="2329978"/>
            <a:ext cx="1059157" cy="182394"/>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E5F5335-9ADE-82EA-E1E0-C2A6DE5B75A8}"/>
              </a:ext>
            </a:extLst>
          </p:cNvPr>
          <p:cNvCxnSpPr>
            <a:cxnSpLocks/>
          </p:cNvCxnSpPr>
          <p:nvPr/>
        </p:nvCxnSpPr>
        <p:spPr>
          <a:xfrm rot="5400000" flipH="1" flipV="1">
            <a:off x="4631571" y="2315401"/>
            <a:ext cx="1032458" cy="184852"/>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5BD1B5D-C372-5457-0D99-303BB54167BE}"/>
              </a:ext>
            </a:extLst>
          </p:cNvPr>
          <p:cNvCxnSpPr>
            <a:cxnSpLocks/>
            <a:stCxn id="15" idx="6"/>
          </p:cNvCxnSpPr>
          <p:nvPr/>
        </p:nvCxnSpPr>
        <p:spPr>
          <a:xfrm>
            <a:off x="9211090" y="1891597"/>
            <a:ext cx="182395" cy="1059158"/>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F302A19-6BF8-1AB2-2649-812512AA4551}"/>
              </a:ext>
            </a:extLst>
          </p:cNvPr>
          <p:cNvCxnSpPr>
            <a:cxnSpLocks/>
            <a:stCxn id="19" idx="6"/>
          </p:cNvCxnSpPr>
          <p:nvPr/>
        </p:nvCxnSpPr>
        <p:spPr>
          <a:xfrm>
            <a:off x="4502109" y="1891597"/>
            <a:ext cx="152300" cy="106403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F348ED2-662A-8B42-7A76-4BF2FAC80306}"/>
              </a:ext>
            </a:extLst>
          </p:cNvPr>
          <p:cNvCxnSpPr>
            <a:cxnSpLocks/>
            <a:endCxn id="19" idx="2"/>
          </p:cNvCxnSpPr>
          <p:nvPr/>
        </p:nvCxnSpPr>
        <p:spPr>
          <a:xfrm rot="5400000" flipH="1" flipV="1">
            <a:off x="2195978" y="2299503"/>
            <a:ext cx="1064031" cy="24822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6BE641F3-C0AD-D3A6-027D-EA2C429ABDB8}"/>
              </a:ext>
            </a:extLst>
          </p:cNvPr>
          <p:cNvSpPr txBox="1"/>
          <p:nvPr/>
        </p:nvSpPr>
        <p:spPr>
          <a:xfrm>
            <a:off x="8302982" y="2239526"/>
            <a:ext cx="1117175" cy="584775"/>
          </a:xfrm>
          <a:prstGeom prst="rect">
            <a:avLst/>
          </a:prstGeom>
          <a:noFill/>
        </p:spPr>
        <p:txBody>
          <a:bodyPr wrap="square" rtlCol="0">
            <a:spAutoFit/>
          </a:bodyPr>
          <a:lstStyle/>
          <a:p>
            <a:pPr algn="ctr"/>
            <a:r>
              <a:rPr lang="en-US" sz="1600" dirty="0"/>
              <a:t>Fair</a:t>
            </a:r>
          </a:p>
          <a:p>
            <a:pPr algn="ctr"/>
            <a:r>
              <a:rPr lang="en-US" sz="1600" dirty="0"/>
              <a:t>Prediction</a:t>
            </a:r>
          </a:p>
        </p:txBody>
      </p:sp>
      <p:sp>
        <p:nvSpPr>
          <p:cNvPr id="31" name="TextBox 30">
            <a:extLst>
              <a:ext uri="{FF2B5EF4-FFF2-40B4-BE49-F238E27FC236}">
                <a16:creationId xmlns:a16="http://schemas.microsoft.com/office/drawing/2014/main" id="{DECF214B-5179-BA66-9379-EAE435035384}"/>
              </a:ext>
            </a:extLst>
          </p:cNvPr>
          <p:cNvSpPr txBox="1"/>
          <p:nvPr/>
        </p:nvSpPr>
        <p:spPr>
          <a:xfrm>
            <a:off x="734373" y="3786425"/>
            <a:ext cx="10873947" cy="1200329"/>
          </a:xfrm>
          <a:prstGeom prst="rect">
            <a:avLst/>
          </a:prstGeom>
          <a:noFill/>
        </p:spPr>
        <p:txBody>
          <a:bodyPr wrap="square" rtlCol="0">
            <a:spAutoFit/>
          </a:bodyPr>
          <a:lstStyle/>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approach is motivated from the real world where different laws/policies/guidelines try to alleviate social inequality by intervening at multiple stages of life like education, employment, promotion, etc. Examples include Affirmative action in the US and Caste based reservation in India.</a:t>
            </a:r>
          </a:p>
          <a:p>
            <a:pPr marL="285750" indent="-285750">
              <a:buFont typeface="Wingdings" panose="05000000000000000000" pitchFamily="2" charset="2"/>
              <a:buChar char="§"/>
            </a:pPr>
            <a:endParaRPr lang="en-US" dirty="0"/>
          </a:p>
        </p:txBody>
      </p:sp>
      <p:pic>
        <p:nvPicPr>
          <p:cNvPr id="35" name="Picture 34" descr="Shape&#10;&#10;Description automatically generated">
            <a:extLst>
              <a:ext uri="{FF2B5EF4-FFF2-40B4-BE49-F238E27FC236}">
                <a16:creationId xmlns:a16="http://schemas.microsoft.com/office/drawing/2014/main" id="{7F0AEB36-97F0-FD73-0CC7-A9B76D09CF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3582482" y="2951552"/>
            <a:ext cx="413084" cy="432297"/>
          </a:xfrm>
          <a:prstGeom prst="rect">
            <a:avLst/>
          </a:prstGeom>
        </p:spPr>
      </p:pic>
      <p:pic>
        <p:nvPicPr>
          <p:cNvPr id="36" name="Picture 35" descr="Shape&#10;&#10;Description automatically generated">
            <a:extLst>
              <a:ext uri="{FF2B5EF4-FFF2-40B4-BE49-F238E27FC236}">
                <a16:creationId xmlns:a16="http://schemas.microsoft.com/office/drawing/2014/main" id="{D279DF67-DFFD-755A-9909-B682DC1FCC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5835288" y="2961519"/>
            <a:ext cx="413084" cy="432297"/>
          </a:xfrm>
          <a:prstGeom prst="rect">
            <a:avLst/>
          </a:prstGeom>
        </p:spPr>
      </p:pic>
      <p:pic>
        <p:nvPicPr>
          <p:cNvPr id="37" name="Picture 36" descr="Shape&#10;&#10;Description automatically generated">
            <a:extLst>
              <a:ext uri="{FF2B5EF4-FFF2-40B4-BE49-F238E27FC236}">
                <a16:creationId xmlns:a16="http://schemas.microsoft.com/office/drawing/2014/main" id="{8E74967B-63AF-4E7E-37F5-E753B528F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8064197" y="2988390"/>
            <a:ext cx="413084" cy="432297"/>
          </a:xfrm>
          <a:prstGeom prst="rect">
            <a:avLst/>
          </a:prstGeom>
        </p:spPr>
      </p:pic>
      <p:sp>
        <p:nvSpPr>
          <p:cNvPr id="41" name="Rectangle: Rounded Corners 40">
            <a:extLst>
              <a:ext uri="{FF2B5EF4-FFF2-40B4-BE49-F238E27FC236}">
                <a16:creationId xmlns:a16="http://schemas.microsoft.com/office/drawing/2014/main" id="{8327EE45-FBEA-E9D1-7CB8-58E965273C34}"/>
              </a:ext>
            </a:extLst>
          </p:cNvPr>
          <p:cNvSpPr/>
          <p:nvPr/>
        </p:nvSpPr>
        <p:spPr>
          <a:xfrm>
            <a:off x="2502568" y="5668960"/>
            <a:ext cx="7186863"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2" name="Rectangle: Rounded Corners 41">
            <a:extLst>
              <a:ext uri="{FF2B5EF4-FFF2-40B4-BE49-F238E27FC236}">
                <a16:creationId xmlns:a16="http://schemas.microsoft.com/office/drawing/2014/main" id="{0A9ACB81-96BF-AA6B-7EE9-29C4B68591E3}"/>
              </a:ext>
            </a:extLst>
          </p:cNvPr>
          <p:cNvSpPr/>
          <p:nvPr/>
        </p:nvSpPr>
        <p:spPr>
          <a:xfrm>
            <a:off x="5606932" y="5846924"/>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Job </a:t>
            </a:r>
          </a:p>
        </p:txBody>
      </p:sp>
      <p:sp>
        <p:nvSpPr>
          <p:cNvPr id="43" name="Rectangle: Rounded Corners 42">
            <a:extLst>
              <a:ext uri="{FF2B5EF4-FFF2-40B4-BE49-F238E27FC236}">
                <a16:creationId xmlns:a16="http://schemas.microsoft.com/office/drawing/2014/main" id="{45D36750-E585-2E6D-88DA-1E51E3DF970F}"/>
              </a:ext>
            </a:extLst>
          </p:cNvPr>
          <p:cNvSpPr/>
          <p:nvPr/>
        </p:nvSpPr>
        <p:spPr>
          <a:xfrm>
            <a:off x="2624547" y="5846924"/>
            <a:ext cx="2339975"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College Admissions</a:t>
            </a:r>
          </a:p>
        </p:txBody>
      </p:sp>
      <p:cxnSp>
        <p:nvCxnSpPr>
          <p:cNvPr id="46" name="Straight Arrow Connector 45">
            <a:extLst>
              <a:ext uri="{FF2B5EF4-FFF2-40B4-BE49-F238E27FC236}">
                <a16:creationId xmlns:a16="http://schemas.microsoft.com/office/drawing/2014/main" id="{4D750A7D-A3F6-5C96-BB2A-E2D53418E05E}"/>
              </a:ext>
            </a:extLst>
          </p:cNvPr>
          <p:cNvCxnSpPr>
            <a:cxnSpLocks/>
            <a:stCxn id="43" idx="3"/>
            <a:endCxn id="42" idx="1"/>
          </p:cNvCxnSpPr>
          <p:nvPr/>
        </p:nvCxnSpPr>
        <p:spPr>
          <a:xfrm>
            <a:off x="4964522" y="6057406"/>
            <a:ext cx="642410"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47" name="Rectangle: Rounded Corners 46">
            <a:extLst>
              <a:ext uri="{FF2B5EF4-FFF2-40B4-BE49-F238E27FC236}">
                <a16:creationId xmlns:a16="http://schemas.microsoft.com/office/drawing/2014/main" id="{6B10CA97-C5FD-280A-7235-29D148DE243E}"/>
              </a:ext>
            </a:extLst>
          </p:cNvPr>
          <p:cNvSpPr/>
          <p:nvPr/>
        </p:nvSpPr>
        <p:spPr>
          <a:xfrm>
            <a:off x="7845878" y="5846924"/>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Promotion</a:t>
            </a:r>
          </a:p>
        </p:txBody>
      </p:sp>
      <p:cxnSp>
        <p:nvCxnSpPr>
          <p:cNvPr id="48" name="Straight Arrow Connector 47">
            <a:extLst>
              <a:ext uri="{FF2B5EF4-FFF2-40B4-BE49-F238E27FC236}">
                <a16:creationId xmlns:a16="http://schemas.microsoft.com/office/drawing/2014/main" id="{668CFB37-5D52-E6B3-7D4E-3C1A84E57647}"/>
              </a:ext>
            </a:extLst>
          </p:cNvPr>
          <p:cNvCxnSpPr>
            <a:cxnSpLocks/>
          </p:cNvCxnSpPr>
          <p:nvPr/>
        </p:nvCxnSpPr>
        <p:spPr>
          <a:xfrm>
            <a:off x="7208877" y="6057406"/>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BE99C960-935E-FD48-66DB-FCE8D04F3C57}"/>
              </a:ext>
            </a:extLst>
          </p:cNvPr>
          <p:cNvSpPr txBox="1"/>
          <p:nvPr/>
        </p:nvSpPr>
        <p:spPr>
          <a:xfrm>
            <a:off x="5419318" y="6256435"/>
            <a:ext cx="1278170" cy="338554"/>
          </a:xfrm>
          <a:prstGeom prst="rect">
            <a:avLst/>
          </a:prstGeom>
          <a:noFill/>
        </p:spPr>
        <p:txBody>
          <a:bodyPr wrap="none" rtlCol="0">
            <a:spAutoFit/>
          </a:bodyPr>
          <a:lstStyle/>
          <a:p>
            <a:r>
              <a:rPr lang="en-US" sz="1600" dirty="0"/>
              <a:t>Stages of Life</a:t>
            </a:r>
          </a:p>
        </p:txBody>
      </p:sp>
      <p:sp>
        <p:nvSpPr>
          <p:cNvPr id="51" name="TextBox 50">
            <a:extLst>
              <a:ext uri="{FF2B5EF4-FFF2-40B4-BE49-F238E27FC236}">
                <a16:creationId xmlns:a16="http://schemas.microsoft.com/office/drawing/2014/main" id="{4C58C2CD-3C63-C294-B986-6E1926CEBEBA}"/>
              </a:ext>
            </a:extLst>
          </p:cNvPr>
          <p:cNvSpPr txBox="1"/>
          <p:nvPr/>
        </p:nvSpPr>
        <p:spPr>
          <a:xfrm>
            <a:off x="4534786" y="4791628"/>
            <a:ext cx="3205094" cy="338554"/>
          </a:xfrm>
          <a:prstGeom prst="rect">
            <a:avLst/>
          </a:prstGeom>
          <a:noFill/>
        </p:spPr>
        <p:txBody>
          <a:bodyPr wrap="square" rtlCol="0">
            <a:spAutoFit/>
          </a:bodyPr>
          <a:lstStyle/>
          <a:p>
            <a:pPr algn="ctr"/>
            <a:r>
              <a:rPr lang="en-US" sz="1600" dirty="0"/>
              <a:t>Social Welfare Interventions</a:t>
            </a:r>
          </a:p>
        </p:txBody>
      </p:sp>
      <p:cxnSp>
        <p:nvCxnSpPr>
          <p:cNvPr id="61" name="Connector: Elbow 60">
            <a:extLst>
              <a:ext uri="{FF2B5EF4-FFF2-40B4-BE49-F238E27FC236}">
                <a16:creationId xmlns:a16="http://schemas.microsoft.com/office/drawing/2014/main" id="{E3ADF972-B8CD-63B2-3576-FD7ED94B6A71}"/>
              </a:ext>
            </a:extLst>
          </p:cNvPr>
          <p:cNvCxnSpPr>
            <a:cxnSpLocks/>
            <a:endCxn id="43" idx="0"/>
          </p:cNvCxnSpPr>
          <p:nvPr/>
        </p:nvCxnSpPr>
        <p:spPr>
          <a:xfrm rot="10800000" flipV="1">
            <a:off x="3794536" y="4982504"/>
            <a:ext cx="920665" cy="864419"/>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E8883888-5845-4DB2-7BE5-21E52D010A5D}"/>
              </a:ext>
            </a:extLst>
          </p:cNvPr>
          <p:cNvCxnSpPr>
            <a:cxnSpLocks/>
            <a:stCxn id="51" idx="2"/>
            <a:endCxn id="42" idx="0"/>
          </p:cNvCxnSpPr>
          <p:nvPr/>
        </p:nvCxnSpPr>
        <p:spPr>
          <a:xfrm rot="16200000" flipH="1">
            <a:off x="5914248" y="5353267"/>
            <a:ext cx="716742" cy="270572"/>
          </a:xfrm>
          <a:prstGeom prst="bentConnector3">
            <a:avLst>
              <a:gd name="adj1" fmla="val 50000"/>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8830F5E-69C9-3BC7-EC60-157CA3024691}"/>
              </a:ext>
            </a:extLst>
          </p:cNvPr>
          <p:cNvCxnSpPr>
            <a:cxnSpLocks/>
            <a:endCxn id="47" idx="0"/>
          </p:cNvCxnSpPr>
          <p:nvPr/>
        </p:nvCxnSpPr>
        <p:spPr>
          <a:xfrm>
            <a:off x="7486462" y="4960905"/>
            <a:ext cx="1160389" cy="886019"/>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2632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9" grpId="0" animBg="1"/>
      <p:bldP spid="20" grpId="0" animBg="1"/>
      <p:bldP spid="29" grpId="0"/>
      <p:bldP spid="31" grpId="0"/>
      <p:bldP spid="41" grpId="0" animBg="1"/>
      <p:bldP spid="42" grpId="0" animBg="1"/>
      <p:bldP spid="43" grpId="0" animBg="1"/>
      <p:bldP spid="47" grpId="0" animBg="1"/>
      <p:bldP spid="49"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Research Questions</a:t>
            </a:r>
          </a:p>
        </p:txBody>
      </p:sp>
      <p:sp>
        <p:nvSpPr>
          <p:cNvPr id="2" name="TextBox 1">
            <a:extLst>
              <a:ext uri="{FF2B5EF4-FFF2-40B4-BE49-F238E27FC236}">
                <a16:creationId xmlns:a16="http://schemas.microsoft.com/office/drawing/2014/main" id="{018BA133-64E7-931C-78EA-353DC42740CA}"/>
              </a:ext>
            </a:extLst>
          </p:cNvPr>
          <p:cNvSpPr txBox="1"/>
          <p:nvPr/>
        </p:nvSpPr>
        <p:spPr>
          <a:xfrm>
            <a:off x="966651" y="875537"/>
            <a:ext cx="10258697" cy="441659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RQ1: Effect of Cascaded Interventions on Fairness metrics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Does intervening at multiple stages reduce bias even further? If so, does it always hold true?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is the impact on Group fairness metrics and Individual fairness metrics?</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RQ2: Effect of Cascaded Interventions on Utility metrics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do utility metrics like accuracy and F1 score vary with different number of interventions?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Existing literature discusses the presence of Fairness Utility tradeoff for individual interventions. Does it hold true for cascaded interventions?</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RQ3: Effect of Cascaded Interventions on Population Groups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are the privileged and unprivileged groups impacted by cascaded interventions in terms of F1 score, False negative rate, etc.?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 there any negative impacts on either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RQ4: How do different cascaded interventions compare on fairness and utility metrics?</a:t>
            </a:r>
          </a:p>
        </p:txBody>
      </p:sp>
      <p:sp>
        <p:nvSpPr>
          <p:cNvPr id="3" name="Rectangle 2">
            <a:extLst>
              <a:ext uri="{FF2B5EF4-FFF2-40B4-BE49-F238E27FC236}">
                <a16:creationId xmlns:a16="http://schemas.microsoft.com/office/drawing/2014/main" id="{4BF0E7AB-47F8-752A-F508-CACE69A474B8}"/>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In this work</a:t>
            </a:r>
            <a:r>
              <a:rPr lang="en-US" sz="2800" b="1" dirty="0">
                <a:solidFill>
                  <a:prstClr val="white"/>
                </a:solidFill>
                <a:latin typeface="Calibri" panose="020F0502020204030204"/>
              </a:rPr>
              <a:t>, we conduct an empirical study to answer these research questions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 picture containing object&#10;&#10;Description generated with very high confidence">
            <a:extLst>
              <a:ext uri="{FF2B5EF4-FFF2-40B4-BE49-F238E27FC236}">
                <a16:creationId xmlns:a16="http://schemas.microsoft.com/office/drawing/2014/main" id="{8400B4A9-D0EC-FE42-244E-A531B31FC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61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7FEF57A7-AA79-2765-15AD-DAAF726A9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22" y="2080850"/>
            <a:ext cx="10461356" cy="3331406"/>
          </a:xfrm>
          <a:prstGeom prst="rect">
            <a:avLst/>
          </a:prstGeom>
        </p:spPr>
      </p:pic>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Experimental Setup</a:t>
            </a:r>
          </a:p>
        </p:txBody>
      </p:sp>
      <p:sp>
        <p:nvSpPr>
          <p:cNvPr id="8" name="TextBox 7">
            <a:extLst>
              <a:ext uri="{FF2B5EF4-FFF2-40B4-BE49-F238E27FC236}">
                <a16:creationId xmlns:a16="http://schemas.microsoft.com/office/drawing/2014/main" id="{A7DEE79A-9749-8742-EB34-5BE3CE2C82C8}"/>
              </a:ext>
            </a:extLst>
          </p:cNvPr>
          <p:cNvSpPr txBox="1"/>
          <p:nvPr/>
        </p:nvSpPr>
        <p:spPr>
          <a:xfrm>
            <a:off x="865323" y="5400729"/>
            <a:ext cx="1039580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have used IBM’s AIF 360 open-source toolkit to conduct all experiments for this paper. More specifically, we leveraged 4 datasets, 9 fairness enhancing interventions and 11 evaluation metrics from this toolkit as shown below. </a:t>
            </a:r>
          </a:p>
        </p:txBody>
      </p:sp>
      <p:sp>
        <p:nvSpPr>
          <p:cNvPr id="3" name="TextBox 2">
            <a:extLst>
              <a:ext uri="{FF2B5EF4-FFF2-40B4-BE49-F238E27FC236}">
                <a16:creationId xmlns:a16="http://schemas.microsoft.com/office/drawing/2014/main" id="{E84D0832-FC5E-A66F-743B-A5B0F86BC96E}"/>
              </a:ext>
            </a:extLst>
          </p:cNvPr>
          <p:cNvSpPr txBox="1"/>
          <p:nvPr/>
        </p:nvSpPr>
        <p:spPr>
          <a:xfrm>
            <a:off x="930876" y="773709"/>
            <a:ext cx="10395802" cy="1200329"/>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prstClr val="black"/>
                </a:solidFill>
              </a:rPr>
              <a:t>Problem Type: Binary classification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Type: Tabular datasets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0" dirty="0">
                <a:solidFill>
                  <a:prstClr val="black"/>
                </a:solidFill>
                <a:latin typeface="Calibri" panose="020F0502020204030204"/>
              </a:rPr>
              <a:t>Number of sensitive attributes: 1 per dataset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ML Model: Logistic Regression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descr="A picture containing object&#10;&#10;Description generated with very high confidence">
            <a:extLst>
              <a:ext uri="{FF2B5EF4-FFF2-40B4-BE49-F238E27FC236}">
                <a16:creationId xmlns:a16="http://schemas.microsoft.com/office/drawing/2014/main" id="{4A0404DA-5313-757A-021B-A48298CA4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0077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01506"/>
            <a:ext cx="10772775" cy="973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Fairness-Enhancing Interventions</a:t>
            </a:r>
          </a:p>
        </p:txBody>
      </p:sp>
      <p:sp>
        <p:nvSpPr>
          <p:cNvPr id="7" name="TextBox 6">
            <a:extLst>
              <a:ext uri="{FF2B5EF4-FFF2-40B4-BE49-F238E27FC236}">
                <a16:creationId xmlns:a16="http://schemas.microsoft.com/office/drawing/2014/main" id="{47892071-0D4D-F7A2-CD29-09CDAC245441}"/>
              </a:ext>
            </a:extLst>
          </p:cNvPr>
          <p:cNvSpPr txBox="1"/>
          <p:nvPr/>
        </p:nvSpPr>
        <p:spPr>
          <a:xfrm>
            <a:off x="502702" y="1310040"/>
            <a:ext cx="6824945"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rPr>
              <a:t>We have considered 9 individual interventions and 50 different combinations of interventions.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prstClr val="black"/>
              </a:solidFill>
              <a:latin typeface="Calibri" panose="020F0502020204030204"/>
            </a:endParaRPr>
          </a:p>
          <a:p>
            <a:pPr marL="285750" indent="-285750">
              <a:buFont typeface="Arial" panose="020B0604020202020204" pitchFamily="34" charset="0"/>
              <a:buChar char="•"/>
            </a:pPr>
            <a:r>
              <a:rPr lang="en-US" sz="2000" dirty="0">
                <a:solidFill>
                  <a:prstClr val="black"/>
                </a:solidFill>
              </a:rPr>
              <a:t>Cascaded interventions, like OP + GFC + ROC, are represented by adding a ‘+’ sign between the constituting interventions. </a:t>
            </a:r>
          </a:p>
          <a:p>
            <a:pPr marL="285750" indent="-285750">
              <a:buFont typeface="Arial" panose="020B0604020202020204" pitchFamily="34" charset="0"/>
              <a:buChar char="•"/>
            </a:pPr>
            <a:endParaRPr lang="en-US" sz="2000" dirty="0">
              <a:solidFill>
                <a:prstClr val="black"/>
              </a:solidFill>
            </a:endParaRPr>
          </a:p>
          <a:p>
            <a:pPr marL="285750" indent="-285750">
              <a:buFont typeface="Arial" panose="020B0604020202020204" pitchFamily="34" charset="0"/>
              <a:buChar char="•"/>
            </a:pPr>
            <a:r>
              <a:rPr lang="en-US" sz="2000" dirty="0">
                <a:solidFill>
                  <a:prstClr val="black"/>
                </a:solidFill>
              </a:rPr>
              <a:t>OP + GFC means executing the Optimized preprocessing (OP) intervention followed by the Gerry Fair classifier (GFC).</a:t>
            </a:r>
          </a:p>
          <a:p>
            <a:pPr marL="285750" indent="-285750">
              <a:buFont typeface="Arial" panose="020B0604020202020204" pitchFamily="34" charset="0"/>
              <a:buChar char="•"/>
            </a:pPr>
            <a:endParaRPr lang="en-US" sz="2000" dirty="0">
              <a:solidFill>
                <a:prstClr val="black"/>
              </a:solidFill>
            </a:endParaRPr>
          </a:p>
          <a:p>
            <a:pPr marL="285750" indent="-285750">
              <a:buFont typeface="Arial" panose="020B0604020202020204" pitchFamily="34" charset="0"/>
              <a:buChar char="•"/>
            </a:pPr>
            <a:r>
              <a:rPr lang="en-US" sz="2000" dirty="0">
                <a:solidFill>
                  <a:prstClr val="black"/>
                </a:solidFill>
              </a:rPr>
              <a:t>We have also considered a baseline case, i.e., no interventions for all stages for the ML pipeline (represented as ‘Logistic Regression’)</a:t>
            </a:r>
          </a:p>
        </p:txBody>
      </p:sp>
      <p:sp>
        <p:nvSpPr>
          <p:cNvPr id="2" name="Rectangle 1">
            <a:extLst>
              <a:ext uri="{FF2B5EF4-FFF2-40B4-BE49-F238E27FC236}">
                <a16:creationId xmlns:a16="http://schemas.microsoft.com/office/drawing/2014/main" id="{A28FAF1B-103C-1101-C4C6-94ABD0AC13C3}"/>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We have considered 60 interventions (baseline + 9 individual + 50 cascaded)</a:t>
            </a:r>
          </a:p>
        </p:txBody>
      </p:sp>
      <p:sp>
        <p:nvSpPr>
          <p:cNvPr id="11" name="TextBox 10">
            <a:extLst>
              <a:ext uri="{FF2B5EF4-FFF2-40B4-BE49-F238E27FC236}">
                <a16:creationId xmlns:a16="http://schemas.microsoft.com/office/drawing/2014/main" id="{937F2558-E6A6-3DEA-1EE9-743A13695B12}"/>
              </a:ext>
            </a:extLst>
          </p:cNvPr>
          <p:cNvSpPr txBox="1"/>
          <p:nvPr/>
        </p:nvSpPr>
        <p:spPr>
          <a:xfrm>
            <a:off x="10009409" y="1219234"/>
            <a:ext cx="1582025" cy="369332"/>
          </a:xfrm>
          <a:prstGeom prst="rect">
            <a:avLst/>
          </a:prstGeom>
          <a:noFill/>
        </p:spPr>
        <p:txBody>
          <a:bodyPr wrap="square" rtlCol="0">
            <a:spAutoFit/>
          </a:bodyPr>
          <a:lstStyle/>
          <a:p>
            <a:r>
              <a:rPr lang="en-US" dirty="0"/>
              <a:t>In-processing</a:t>
            </a:r>
          </a:p>
        </p:txBody>
      </p:sp>
      <p:sp>
        <p:nvSpPr>
          <p:cNvPr id="12" name="Oval 11">
            <a:extLst>
              <a:ext uri="{FF2B5EF4-FFF2-40B4-BE49-F238E27FC236}">
                <a16:creationId xmlns:a16="http://schemas.microsoft.com/office/drawing/2014/main" id="{166966CB-1E27-4B6F-9966-05D38FE758DA}"/>
              </a:ext>
            </a:extLst>
          </p:cNvPr>
          <p:cNvSpPr/>
          <p:nvPr/>
        </p:nvSpPr>
        <p:spPr>
          <a:xfrm>
            <a:off x="8119638" y="1174775"/>
            <a:ext cx="2167158" cy="2062637"/>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33CA4C5-F2FB-5F0B-57D0-CBB003C4BB8A}"/>
              </a:ext>
            </a:extLst>
          </p:cNvPr>
          <p:cNvSpPr txBox="1"/>
          <p:nvPr/>
        </p:nvSpPr>
        <p:spPr>
          <a:xfrm>
            <a:off x="7687676" y="4230783"/>
            <a:ext cx="1733026" cy="369332"/>
          </a:xfrm>
          <a:prstGeom prst="rect">
            <a:avLst/>
          </a:prstGeom>
          <a:noFill/>
        </p:spPr>
        <p:txBody>
          <a:bodyPr wrap="square" rtlCol="0">
            <a:spAutoFit/>
          </a:bodyPr>
          <a:lstStyle/>
          <a:p>
            <a:r>
              <a:rPr lang="en-US" dirty="0"/>
              <a:t>Pre-processing</a:t>
            </a:r>
          </a:p>
        </p:txBody>
      </p:sp>
      <p:sp>
        <p:nvSpPr>
          <p:cNvPr id="14" name="TextBox 13">
            <a:extLst>
              <a:ext uri="{FF2B5EF4-FFF2-40B4-BE49-F238E27FC236}">
                <a16:creationId xmlns:a16="http://schemas.microsoft.com/office/drawing/2014/main" id="{06615849-19BC-D20F-EC11-3B757B3E101E}"/>
              </a:ext>
            </a:extLst>
          </p:cNvPr>
          <p:cNvSpPr txBox="1"/>
          <p:nvPr/>
        </p:nvSpPr>
        <p:spPr>
          <a:xfrm>
            <a:off x="9366276" y="4234894"/>
            <a:ext cx="1841037" cy="369332"/>
          </a:xfrm>
          <a:prstGeom prst="rect">
            <a:avLst/>
          </a:prstGeom>
          <a:noFill/>
        </p:spPr>
        <p:txBody>
          <a:bodyPr wrap="square" rtlCol="0">
            <a:spAutoFit/>
          </a:bodyPr>
          <a:lstStyle/>
          <a:p>
            <a:r>
              <a:rPr lang="en-US" dirty="0"/>
              <a:t>Post-processing</a:t>
            </a:r>
          </a:p>
        </p:txBody>
      </p:sp>
      <p:sp>
        <p:nvSpPr>
          <p:cNvPr id="15" name="Oval 14">
            <a:extLst>
              <a:ext uri="{FF2B5EF4-FFF2-40B4-BE49-F238E27FC236}">
                <a16:creationId xmlns:a16="http://schemas.microsoft.com/office/drawing/2014/main" id="{DE2252C2-A08A-CA77-980C-145335D8B1D2}"/>
              </a:ext>
            </a:extLst>
          </p:cNvPr>
          <p:cNvSpPr/>
          <p:nvPr/>
        </p:nvSpPr>
        <p:spPr>
          <a:xfrm>
            <a:off x="7545690" y="2113183"/>
            <a:ext cx="2167158" cy="2062637"/>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7339C2-8A05-50B0-BAEE-6183166CE8E1}"/>
              </a:ext>
            </a:extLst>
          </p:cNvPr>
          <p:cNvSpPr/>
          <p:nvPr/>
        </p:nvSpPr>
        <p:spPr>
          <a:xfrm>
            <a:off x="8693586" y="2113183"/>
            <a:ext cx="2167158" cy="2062637"/>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09B3065-B87B-A51A-7254-50A8C86D6703}"/>
              </a:ext>
            </a:extLst>
          </p:cNvPr>
          <p:cNvSpPr txBox="1"/>
          <p:nvPr/>
        </p:nvSpPr>
        <p:spPr>
          <a:xfrm>
            <a:off x="9036831" y="1486619"/>
            <a:ext cx="427839" cy="461665"/>
          </a:xfrm>
          <a:prstGeom prst="rect">
            <a:avLst/>
          </a:prstGeom>
          <a:noFill/>
        </p:spPr>
        <p:txBody>
          <a:bodyPr wrap="square" rtlCol="0">
            <a:spAutoFit/>
          </a:bodyPr>
          <a:lstStyle/>
          <a:p>
            <a:r>
              <a:rPr lang="en-US" sz="2400" dirty="0"/>
              <a:t>4</a:t>
            </a:r>
          </a:p>
        </p:txBody>
      </p:sp>
      <p:sp>
        <p:nvSpPr>
          <p:cNvPr id="18" name="TextBox 17">
            <a:extLst>
              <a:ext uri="{FF2B5EF4-FFF2-40B4-BE49-F238E27FC236}">
                <a16:creationId xmlns:a16="http://schemas.microsoft.com/office/drawing/2014/main" id="{3C21AADC-8754-8575-3E61-F049D8249B3E}"/>
              </a:ext>
            </a:extLst>
          </p:cNvPr>
          <p:cNvSpPr txBox="1"/>
          <p:nvPr/>
        </p:nvSpPr>
        <p:spPr>
          <a:xfrm>
            <a:off x="10072876" y="3213712"/>
            <a:ext cx="427839" cy="461665"/>
          </a:xfrm>
          <a:prstGeom prst="rect">
            <a:avLst/>
          </a:prstGeom>
          <a:noFill/>
        </p:spPr>
        <p:txBody>
          <a:bodyPr wrap="square" rtlCol="0">
            <a:spAutoFit/>
          </a:bodyPr>
          <a:lstStyle/>
          <a:p>
            <a:r>
              <a:rPr lang="en-US" sz="2400" dirty="0"/>
              <a:t>3</a:t>
            </a:r>
          </a:p>
        </p:txBody>
      </p:sp>
      <p:sp>
        <p:nvSpPr>
          <p:cNvPr id="19" name="TextBox 18">
            <a:extLst>
              <a:ext uri="{FF2B5EF4-FFF2-40B4-BE49-F238E27FC236}">
                <a16:creationId xmlns:a16="http://schemas.microsoft.com/office/drawing/2014/main" id="{44780F47-3671-2312-0EDA-B873B5906FBA}"/>
              </a:ext>
            </a:extLst>
          </p:cNvPr>
          <p:cNvSpPr txBox="1"/>
          <p:nvPr/>
        </p:nvSpPr>
        <p:spPr>
          <a:xfrm>
            <a:off x="9601519" y="2264457"/>
            <a:ext cx="582687" cy="461665"/>
          </a:xfrm>
          <a:prstGeom prst="rect">
            <a:avLst/>
          </a:prstGeom>
          <a:noFill/>
        </p:spPr>
        <p:txBody>
          <a:bodyPr wrap="square" rtlCol="0">
            <a:spAutoFit/>
          </a:bodyPr>
          <a:lstStyle/>
          <a:p>
            <a:r>
              <a:rPr lang="en-US" sz="2400" dirty="0"/>
              <a:t>12</a:t>
            </a:r>
          </a:p>
        </p:txBody>
      </p:sp>
      <p:sp>
        <p:nvSpPr>
          <p:cNvPr id="20" name="TextBox 19">
            <a:extLst>
              <a:ext uri="{FF2B5EF4-FFF2-40B4-BE49-F238E27FC236}">
                <a16:creationId xmlns:a16="http://schemas.microsoft.com/office/drawing/2014/main" id="{05EF4B43-89DF-384D-A2BC-2A6800862B40}"/>
              </a:ext>
            </a:extLst>
          </p:cNvPr>
          <p:cNvSpPr txBox="1"/>
          <p:nvPr/>
        </p:nvSpPr>
        <p:spPr>
          <a:xfrm>
            <a:off x="8329011" y="2264458"/>
            <a:ext cx="655041" cy="461665"/>
          </a:xfrm>
          <a:prstGeom prst="rect">
            <a:avLst/>
          </a:prstGeom>
          <a:noFill/>
        </p:spPr>
        <p:txBody>
          <a:bodyPr wrap="square" rtlCol="0">
            <a:spAutoFit/>
          </a:bodyPr>
          <a:lstStyle/>
          <a:p>
            <a:r>
              <a:rPr lang="en-US" sz="2400" dirty="0"/>
              <a:t>8</a:t>
            </a:r>
          </a:p>
        </p:txBody>
      </p:sp>
      <p:sp>
        <p:nvSpPr>
          <p:cNvPr id="21" name="TextBox 20">
            <a:extLst>
              <a:ext uri="{FF2B5EF4-FFF2-40B4-BE49-F238E27FC236}">
                <a16:creationId xmlns:a16="http://schemas.microsoft.com/office/drawing/2014/main" id="{AAD0337D-7011-7AF2-F2E8-F95B9260BC49}"/>
              </a:ext>
            </a:extLst>
          </p:cNvPr>
          <p:cNvSpPr txBox="1"/>
          <p:nvPr/>
        </p:nvSpPr>
        <p:spPr>
          <a:xfrm>
            <a:off x="8014078" y="3202866"/>
            <a:ext cx="427839" cy="461665"/>
          </a:xfrm>
          <a:prstGeom prst="rect">
            <a:avLst/>
          </a:prstGeom>
          <a:noFill/>
        </p:spPr>
        <p:txBody>
          <a:bodyPr wrap="square" rtlCol="0">
            <a:spAutoFit/>
          </a:bodyPr>
          <a:lstStyle/>
          <a:p>
            <a:r>
              <a:rPr lang="en-US" sz="2400" dirty="0"/>
              <a:t>2</a:t>
            </a:r>
          </a:p>
        </p:txBody>
      </p:sp>
      <p:sp>
        <p:nvSpPr>
          <p:cNvPr id="22" name="TextBox 21">
            <a:extLst>
              <a:ext uri="{FF2B5EF4-FFF2-40B4-BE49-F238E27FC236}">
                <a16:creationId xmlns:a16="http://schemas.microsoft.com/office/drawing/2014/main" id="{3F0DFA6B-C58C-7333-47F5-6E8E01B3327A}"/>
              </a:ext>
            </a:extLst>
          </p:cNvPr>
          <p:cNvSpPr txBox="1"/>
          <p:nvPr/>
        </p:nvSpPr>
        <p:spPr>
          <a:xfrm>
            <a:off x="8941055" y="2576148"/>
            <a:ext cx="589332" cy="461665"/>
          </a:xfrm>
          <a:prstGeom prst="rect">
            <a:avLst/>
          </a:prstGeom>
          <a:noFill/>
        </p:spPr>
        <p:txBody>
          <a:bodyPr wrap="square" rtlCol="0">
            <a:spAutoFit/>
          </a:bodyPr>
          <a:lstStyle/>
          <a:p>
            <a:r>
              <a:rPr lang="en-US" sz="2400" dirty="0"/>
              <a:t>24</a:t>
            </a:r>
          </a:p>
        </p:txBody>
      </p:sp>
      <p:sp>
        <p:nvSpPr>
          <p:cNvPr id="23" name="TextBox 22">
            <a:extLst>
              <a:ext uri="{FF2B5EF4-FFF2-40B4-BE49-F238E27FC236}">
                <a16:creationId xmlns:a16="http://schemas.microsoft.com/office/drawing/2014/main" id="{4366B352-FCA6-59FE-A042-19A61B774A00}"/>
              </a:ext>
            </a:extLst>
          </p:cNvPr>
          <p:cNvSpPr txBox="1"/>
          <p:nvPr/>
        </p:nvSpPr>
        <p:spPr>
          <a:xfrm>
            <a:off x="9070389" y="3399126"/>
            <a:ext cx="427839" cy="461665"/>
          </a:xfrm>
          <a:prstGeom prst="rect">
            <a:avLst/>
          </a:prstGeom>
          <a:noFill/>
        </p:spPr>
        <p:txBody>
          <a:bodyPr wrap="square" rtlCol="0">
            <a:spAutoFit/>
          </a:bodyPr>
          <a:lstStyle/>
          <a:p>
            <a:r>
              <a:rPr lang="en-US" sz="2400" dirty="0"/>
              <a:t>6</a:t>
            </a:r>
          </a:p>
        </p:txBody>
      </p:sp>
      <p:sp>
        <p:nvSpPr>
          <p:cNvPr id="24" name="TextBox 23">
            <a:extLst>
              <a:ext uri="{FF2B5EF4-FFF2-40B4-BE49-F238E27FC236}">
                <a16:creationId xmlns:a16="http://schemas.microsoft.com/office/drawing/2014/main" id="{978167C2-DE56-EC5A-7C62-46E0E04004AB}"/>
              </a:ext>
            </a:extLst>
          </p:cNvPr>
          <p:cNvSpPr txBox="1"/>
          <p:nvPr/>
        </p:nvSpPr>
        <p:spPr>
          <a:xfrm>
            <a:off x="7346263" y="4852138"/>
            <a:ext cx="4148877" cy="646331"/>
          </a:xfrm>
          <a:prstGeom prst="rect">
            <a:avLst/>
          </a:prstGeom>
          <a:noFill/>
        </p:spPr>
        <p:txBody>
          <a:bodyPr wrap="square" rtlCol="0">
            <a:spAutoFit/>
          </a:bodyPr>
          <a:lstStyle/>
          <a:p>
            <a:pPr algn="ct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Distribution of fairness-enhancing interventions considered in this paper.</a:t>
            </a:r>
            <a:endParaRPr lang="en-US" dirty="0"/>
          </a:p>
        </p:txBody>
      </p:sp>
      <p:pic>
        <p:nvPicPr>
          <p:cNvPr id="3" name="Picture 2" descr="A picture containing object&#10;&#10;Description generated with very high confidence">
            <a:extLst>
              <a:ext uri="{FF2B5EF4-FFF2-40B4-BE49-F238E27FC236}">
                <a16:creationId xmlns:a16="http://schemas.microsoft.com/office/drawing/2014/main" id="{03C9B3C7-4212-A419-2391-3517B81FE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6134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11" grpId="0"/>
      <p:bldP spid="12" grpId="0" animBg="1"/>
      <p:bldP spid="13" grpId="0"/>
      <p:bldP spid="14" grpId="0"/>
      <p:bldP spid="15" grpId="0" animBg="1"/>
      <p:bldP spid="16" grpId="0" animBg="1"/>
      <p:bldP spid="17" grpId="0"/>
      <p:bldP spid="18" grpId="0"/>
      <p:bldP spid="19" grpId="0"/>
      <p:bldP spid="20" grpId="0"/>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Experimental Data</a:t>
            </a:r>
          </a:p>
        </p:txBody>
      </p:sp>
      <p:graphicFrame>
        <p:nvGraphicFramePr>
          <p:cNvPr id="2" name="Table 2">
            <a:extLst>
              <a:ext uri="{FF2B5EF4-FFF2-40B4-BE49-F238E27FC236}">
                <a16:creationId xmlns:a16="http://schemas.microsoft.com/office/drawing/2014/main" id="{F8F41DFA-6AED-7F49-1516-225E20282C56}"/>
              </a:ext>
            </a:extLst>
          </p:cNvPr>
          <p:cNvGraphicFramePr>
            <a:graphicFrameLocks noGrp="1"/>
          </p:cNvGraphicFramePr>
          <p:nvPr>
            <p:extLst>
              <p:ext uri="{D42A27DB-BD31-4B8C-83A1-F6EECF244321}">
                <p14:modId xmlns:p14="http://schemas.microsoft.com/office/powerpoint/2010/main" val="1451999317"/>
              </p:ext>
            </p:extLst>
          </p:nvPr>
        </p:nvGraphicFramePr>
        <p:xfrm>
          <a:off x="1570826" y="1384356"/>
          <a:ext cx="8127994" cy="3708400"/>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2149572712"/>
                    </a:ext>
                  </a:extLst>
                </a:gridCol>
                <a:gridCol w="580571">
                  <a:extLst>
                    <a:ext uri="{9D8B030D-6E8A-4147-A177-3AD203B41FA5}">
                      <a16:colId xmlns:a16="http://schemas.microsoft.com/office/drawing/2014/main" val="936479772"/>
                    </a:ext>
                  </a:extLst>
                </a:gridCol>
                <a:gridCol w="580571">
                  <a:extLst>
                    <a:ext uri="{9D8B030D-6E8A-4147-A177-3AD203B41FA5}">
                      <a16:colId xmlns:a16="http://schemas.microsoft.com/office/drawing/2014/main" val="1099843789"/>
                    </a:ext>
                  </a:extLst>
                </a:gridCol>
                <a:gridCol w="580571">
                  <a:extLst>
                    <a:ext uri="{9D8B030D-6E8A-4147-A177-3AD203B41FA5}">
                      <a16:colId xmlns:a16="http://schemas.microsoft.com/office/drawing/2014/main" val="3780579298"/>
                    </a:ext>
                  </a:extLst>
                </a:gridCol>
                <a:gridCol w="580571">
                  <a:extLst>
                    <a:ext uri="{9D8B030D-6E8A-4147-A177-3AD203B41FA5}">
                      <a16:colId xmlns:a16="http://schemas.microsoft.com/office/drawing/2014/main" val="225133452"/>
                    </a:ext>
                  </a:extLst>
                </a:gridCol>
                <a:gridCol w="580571">
                  <a:extLst>
                    <a:ext uri="{9D8B030D-6E8A-4147-A177-3AD203B41FA5}">
                      <a16:colId xmlns:a16="http://schemas.microsoft.com/office/drawing/2014/main" val="3034252513"/>
                    </a:ext>
                  </a:extLst>
                </a:gridCol>
                <a:gridCol w="580571">
                  <a:extLst>
                    <a:ext uri="{9D8B030D-6E8A-4147-A177-3AD203B41FA5}">
                      <a16:colId xmlns:a16="http://schemas.microsoft.com/office/drawing/2014/main" val="2347659647"/>
                    </a:ext>
                  </a:extLst>
                </a:gridCol>
                <a:gridCol w="580571">
                  <a:extLst>
                    <a:ext uri="{9D8B030D-6E8A-4147-A177-3AD203B41FA5}">
                      <a16:colId xmlns:a16="http://schemas.microsoft.com/office/drawing/2014/main" val="2086512677"/>
                    </a:ext>
                  </a:extLst>
                </a:gridCol>
                <a:gridCol w="580571">
                  <a:extLst>
                    <a:ext uri="{9D8B030D-6E8A-4147-A177-3AD203B41FA5}">
                      <a16:colId xmlns:a16="http://schemas.microsoft.com/office/drawing/2014/main" val="3395543662"/>
                    </a:ext>
                  </a:extLst>
                </a:gridCol>
                <a:gridCol w="580571">
                  <a:extLst>
                    <a:ext uri="{9D8B030D-6E8A-4147-A177-3AD203B41FA5}">
                      <a16:colId xmlns:a16="http://schemas.microsoft.com/office/drawing/2014/main" val="3777611327"/>
                    </a:ext>
                  </a:extLst>
                </a:gridCol>
                <a:gridCol w="580571">
                  <a:extLst>
                    <a:ext uri="{9D8B030D-6E8A-4147-A177-3AD203B41FA5}">
                      <a16:colId xmlns:a16="http://schemas.microsoft.com/office/drawing/2014/main" val="2260577455"/>
                    </a:ext>
                  </a:extLst>
                </a:gridCol>
                <a:gridCol w="580571">
                  <a:extLst>
                    <a:ext uri="{9D8B030D-6E8A-4147-A177-3AD203B41FA5}">
                      <a16:colId xmlns:a16="http://schemas.microsoft.com/office/drawing/2014/main" val="2676176175"/>
                    </a:ext>
                  </a:extLst>
                </a:gridCol>
                <a:gridCol w="580571">
                  <a:extLst>
                    <a:ext uri="{9D8B030D-6E8A-4147-A177-3AD203B41FA5}">
                      <a16:colId xmlns:a16="http://schemas.microsoft.com/office/drawing/2014/main" val="964675086"/>
                    </a:ext>
                  </a:extLst>
                </a:gridCol>
                <a:gridCol w="580571">
                  <a:extLst>
                    <a:ext uri="{9D8B030D-6E8A-4147-A177-3AD203B41FA5}">
                      <a16:colId xmlns:a16="http://schemas.microsoft.com/office/drawing/2014/main" val="4190041730"/>
                    </a:ext>
                  </a:extLst>
                </a:gridCol>
              </a:tblGrid>
              <a:tr h="370840">
                <a:tc>
                  <a:txBody>
                    <a:bodyPr/>
                    <a:lstStyle/>
                    <a:p>
                      <a:endParaRPr lang="en-US"/>
                    </a:p>
                  </a:txBody>
                  <a:tcPr/>
                </a:tc>
                <a:tc>
                  <a:txBody>
                    <a:bodyPr/>
                    <a:lstStyle/>
                    <a:p>
                      <a:endParaRPr lang="en-US"/>
                    </a:p>
                  </a:txBody>
                  <a:tcPr/>
                </a:tc>
                <a:tc>
                  <a:txBody>
                    <a:bodyPr/>
                    <a:lstStyle/>
                    <a:p>
                      <a:pPr algn="ct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2490173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59951048"/>
                  </a:ext>
                </a:extLst>
              </a:tr>
              <a:tr h="370840">
                <a:tc>
                  <a:txBody>
                    <a:bodyPr/>
                    <a:lstStyle/>
                    <a:p>
                      <a:endParaRPr lang="en-US"/>
                    </a:p>
                  </a:txBody>
                  <a:tcPr/>
                </a:tc>
                <a:tc>
                  <a:txBody>
                    <a:bodyPr/>
                    <a:lstStyle/>
                    <a:p>
                      <a:endParaRPr lang="en-US"/>
                    </a:p>
                  </a:txBody>
                  <a:tcPr/>
                </a:tc>
                <a:tc>
                  <a:txBody>
                    <a:bodyPr/>
                    <a:lstStyle/>
                    <a:p>
                      <a:endParaRPr lang="en-US" sz="1600"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73646703"/>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8846404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4086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0827219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219485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986537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0617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7703338"/>
                  </a:ext>
                </a:extLst>
              </a:tr>
            </a:tbl>
          </a:graphicData>
        </a:graphic>
      </p:graphicFrame>
      <p:sp>
        <p:nvSpPr>
          <p:cNvPr id="3" name="TextBox 2">
            <a:extLst>
              <a:ext uri="{FF2B5EF4-FFF2-40B4-BE49-F238E27FC236}">
                <a16:creationId xmlns:a16="http://schemas.microsoft.com/office/drawing/2014/main" id="{CDD67BF1-2EDC-D645-1F1C-C63012A063AE}"/>
              </a:ext>
            </a:extLst>
          </p:cNvPr>
          <p:cNvSpPr txBox="1"/>
          <p:nvPr/>
        </p:nvSpPr>
        <p:spPr>
          <a:xfrm>
            <a:off x="3602536" y="958887"/>
            <a:ext cx="4064574" cy="369332"/>
          </a:xfrm>
          <a:prstGeom prst="rect">
            <a:avLst/>
          </a:prstGeom>
          <a:noFill/>
        </p:spPr>
        <p:txBody>
          <a:bodyPr wrap="none" rtlCol="0">
            <a:spAutoFit/>
          </a:bodyPr>
          <a:lstStyle/>
          <a:p>
            <a:r>
              <a:rPr lang="en-US" dirty="0"/>
              <a:t>11 metrics + metrics for individual groups</a:t>
            </a:r>
          </a:p>
        </p:txBody>
      </p:sp>
      <p:sp>
        <p:nvSpPr>
          <p:cNvPr id="5" name="TextBox 4">
            <a:extLst>
              <a:ext uri="{FF2B5EF4-FFF2-40B4-BE49-F238E27FC236}">
                <a16:creationId xmlns:a16="http://schemas.microsoft.com/office/drawing/2014/main" id="{891D8CD8-A495-63BB-BB6B-099BD436A89D}"/>
              </a:ext>
            </a:extLst>
          </p:cNvPr>
          <p:cNvSpPr txBox="1"/>
          <p:nvPr/>
        </p:nvSpPr>
        <p:spPr>
          <a:xfrm>
            <a:off x="141076" y="2773109"/>
            <a:ext cx="1429750" cy="646331"/>
          </a:xfrm>
          <a:prstGeom prst="rect">
            <a:avLst/>
          </a:prstGeom>
          <a:noFill/>
        </p:spPr>
        <p:txBody>
          <a:bodyPr wrap="none" rtlCol="0">
            <a:spAutoFit/>
          </a:bodyPr>
          <a:lstStyle/>
          <a:p>
            <a:pPr algn="ctr"/>
            <a:r>
              <a:rPr lang="en-US" dirty="0"/>
              <a:t>60</a:t>
            </a:r>
          </a:p>
          <a:p>
            <a:pPr algn="ctr"/>
            <a:r>
              <a:rPr lang="en-US" dirty="0"/>
              <a:t>interventions</a:t>
            </a:r>
          </a:p>
        </p:txBody>
      </p:sp>
      <p:graphicFrame>
        <p:nvGraphicFramePr>
          <p:cNvPr id="11" name="Table 2">
            <a:extLst>
              <a:ext uri="{FF2B5EF4-FFF2-40B4-BE49-F238E27FC236}">
                <a16:creationId xmlns:a16="http://schemas.microsoft.com/office/drawing/2014/main" id="{E121E94F-BFC7-8AA5-06BE-ABC9B38D5722}"/>
              </a:ext>
            </a:extLst>
          </p:cNvPr>
          <p:cNvGraphicFramePr>
            <a:graphicFrameLocks noGrp="1"/>
          </p:cNvGraphicFramePr>
          <p:nvPr>
            <p:extLst>
              <p:ext uri="{D42A27DB-BD31-4B8C-83A1-F6EECF244321}">
                <p14:modId xmlns:p14="http://schemas.microsoft.com/office/powerpoint/2010/main" val="755454770"/>
              </p:ext>
            </p:extLst>
          </p:nvPr>
        </p:nvGraphicFramePr>
        <p:xfrm>
          <a:off x="1831851" y="2013243"/>
          <a:ext cx="8127994" cy="3708400"/>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2149572712"/>
                    </a:ext>
                  </a:extLst>
                </a:gridCol>
                <a:gridCol w="580571">
                  <a:extLst>
                    <a:ext uri="{9D8B030D-6E8A-4147-A177-3AD203B41FA5}">
                      <a16:colId xmlns:a16="http://schemas.microsoft.com/office/drawing/2014/main" val="936479772"/>
                    </a:ext>
                  </a:extLst>
                </a:gridCol>
                <a:gridCol w="580571">
                  <a:extLst>
                    <a:ext uri="{9D8B030D-6E8A-4147-A177-3AD203B41FA5}">
                      <a16:colId xmlns:a16="http://schemas.microsoft.com/office/drawing/2014/main" val="1099843789"/>
                    </a:ext>
                  </a:extLst>
                </a:gridCol>
                <a:gridCol w="580571">
                  <a:extLst>
                    <a:ext uri="{9D8B030D-6E8A-4147-A177-3AD203B41FA5}">
                      <a16:colId xmlns:a16="http://schemas.microsoft.com/office/drawing/2014/main" val="3780579298"/>
                    </a:ext>
                  </a:extLst>
                </a:gridCol>
                <a:gridCol w="580571">
                  <a:extLst>
                    <a:ext uri="{9D8B030D-6E8A-4147-A177-3AD203B41FA5}">
                      <a16:colId xmlns:a16="http://schemas.microsoft.com/office/drawing/2014/main" val="225133452"/>
                    </a:ext>
                  </a:extLst>
                </a:gridCol>
                <a:gridCol w="580571">
                  <a:extLst>
                    <a:ext uri="{9D8B030D-6E8A-4147-A177-3AD203B41FA5}">
                      <a16:colId xmlns:a16="http://schemas.microsoft.com/office/drawing/2014/main" val="3034252513"/>
                    </a:ext>
                  </a:extLst>
                </a:gridCol>
                <a:gridCol w="580571">
                  <a:extLst>
                    <a:ext uri="{9D8B030D-6E8A-4147-A177-3AD203B41FA5}">
                      <a16:colId xmlns:a16="http://schemas.microsoft.com/office/drawing/2014/main" val="2347659647"/>
                    </a:ext>
                  </a:extLst>
                </a:gridCol>
                <a:gridCol w="580571">
                  <a:extLst>
                    <a:ext uri="{9D8B030D-6E8A-4147-A177-3AD203B41FA5}">
                      <a16:colId xmlns:a16="http://schemas.microsoft.com/office/drawing/2014/main" val="2086512677"/>
                    </a:ext>
                  </a:extLst>
                </a:gridCol>
                <a:gridCol w="580571">
                  <a:extLst>
                    <a:ext uri="{9D8B030D-6E8A-4147-A177-3AD203B41FA5}">
                      <a16:colId xmlns:a16="http://schemas.microsoft.com/office/drawing/2014/main" val="3395543662"/>
                    </a:ext>
                  </a:extLst>
                </a:gridCol>
                <a:gridCol w="580571">
                  <a:extLst>
                    <a:ext uri="{9D8B030D-6E8A-4147-A177-3AD203B41FA5}">
                      <a16:colId xmlns:a16="http://schemas.microsoft.com/office/drawing/2014/main" val="3777611327"/>
                    </a:ext>
                  </a:extLst>
                </a:gridCol>
                <a:gridCol w="580571">
                  <a:extLst>
                    <a:ext uri="{9D8B030D-6E8A-4147-A177-3AD203B41FA5}">
                      <a16:colId xmlns:a16="http://schemas.microsoft.com/office/drawing/2014/main" val="2260577455"/>
                    </a:ext>
                  </a:extLst>
                </a:gridCol>
                <a:gridCol w="580571">
                  <a:extLst>
                    <a:ext uri="{9D8B030D-6E8A-4147-A177-3AD203B41FA5}">
                      <a16:colId xmlns:a16="http://schemas.microsoft.com/office/drawing/2014/main" val="2676176175"/>
                    </a:ext>
                  </a:extLst>
                </a:gridCol>
                <a:gridCol w="580571">
                  <a:extLst>
                    <a:ext uri="{9D8B030D-6E8A-4147-A177-3AD203B41FA5}">
                      <a16:colId xmlns:a16="http://schemas.microsoft.com/office/drawing/2014/main" val="964675086"/>
                    </a:ext>
                  </a:extLst>
                </a:gridCol>
                <a:gridCol w="580571">
                  <a:extLst>
                    <a:ext uri="{9D8B030D-6E8A-4147-A177-3AD203B41FA5}">
                      <a16:colId xmlns:a16="http://schemas.microsoft.com/office/drawing/2014/main" val="4190041730"/>
                    </a:ext>
                  </a:extLst>
                </a:gridCol>
              </a:tblGrid>
              <a:tr h="370840">
                <a:tc>
                  <a:txBody>
                    <a:bodyPr/>
                    <a:lstStyle/>
                    <a:p>
                      <a:endParaRPr lang="en-US" dirty="0"/>
                    </a:p>
                  </a:txBody>
                  <a:tcPr/>
                </a:tc>
                <a:tc>
                  <a:txBody>
                    <a:bodyPr/>
                    <a:lstStyle/>
                    <a:p>
                      <a:endParaRPr lang="en-US"/>
                    </a:p>
                  </a:txBody>
                  <a:tcPr/>
                </a:tc>
                <a:tc>
                  <a:txBody>
                    <a:bodyPr/>
                    <a:lstStyle/>
                    <a:p>
                      <a:pPr algn="ct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2490173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59951048"/>
                  </a:ext>
                </a:extLst>
              </a:tr>
              <a:tr h="370840">
                <a:tc>
                  <a:txBody>
                    <a:bodyPr/>
                    <a:lstStyle/>
                    <a:p>
                      <a:endParaRPr lang="en-US"/>
                    </a:p>
                  </a:txBody>
                  <a:tcPr/>
                </a:tc>
                <a:tc>
                  <a:txBody>
                    <a:bodyPr/>
                    <a:lstStyle/>
                    <a:p>
                      <a:endParaRPr lang="en-US"/>
                    </a:p>
                  </a:txBody>
                  <a:tcPr/>
                </a:tc>
                <a:tc>
                  <a:txBody>
                    <a:bodyPr/>
                    <a:lstStyle/>
                    <a:p>
                      <a:endParaRPr lang="en-US" sz="1600"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73646703"/>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8846404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4086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0827219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219485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986537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06178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7703338"/>
                  </a:ext>
                </a:extLst>
              </a:tr>
            </a:tbl>
          </a:graphicData>
        </a:graphic>
      </p:graphicFrame>
      <p:graphicFrame>
        <p:nvGraphicFramePr>
          <p:cNvPr id="12" name="Table 2">
            <a:extLst>
              <a:ext uri="{FF2B5EF4-FFF2-40B4-BE49-F238E27FC236}">
                <a16:creationId xmlns:a16="http://schemas.microsoft.com/office/drawing/2014/main" id="{410F7ACF-FCFE-D02C-1CD3-534CBBE3B387}"/>
              </a:ext>
            </a:extLst>
          </p:cNvPr>
          <p:cNvGraphicFramePr>
            <a:graphicFrameLocks noGrp="1"/>
          </p:cNvGraphicFramePr>
          <p:nvPr>
            <p:extLst>
              <p:ext uri="{D42A27DB-BD31-4B8C-83A1-F6EECF244321}">
                <p14:modId xmlns:p14="http://schemas.microsoft.com/office/powerpoint/2010/main" val="588908530"/>
              </p:ext>
            </p:extLst>
          </p:nvPr>
        </p:nvGraphicFramePr>
        <p:xfrm>
          <a:off x="2092876" y="2584717"/>
          <a:ext cx="8127994" cy="3708400"/>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2149572712"/>
                    </a:ext>
                  </a:extLst>
                </a:gridCol>
                <a:gridCol w="580571">
                  <a:extLst>
                    <a:ext uri="{9D8B030D-6E8A-4147-A177-3AD203B41FA5}">
                      <a16:colId xmlns:a16="http://schemas.microsoft.com/office/drawing/2014/main" val="936479772"/>
                    </a:ext>
                  </a:extLst>
                </a:gridCol>
                <a:gridCol w="580571">
                  <a:extLst>
                    <a:ext uri="{9D8B030D-6E8A-4147-A177-3AD203B41FA5}">
                      <a16:colId xmlns:a16="http://schemas.microsoft.com/office/drawing/2014/main" val="1099843789"/>
                    </a:ext>
                  </a:extLst>
                </a:gridCol>
                <a:gridCol w="580571">
                  <a:extLst>
                    <a:ext uri="{9D8B030D-6E8A-4147-A177-3AD203B41FA5}">
                      <a16:colId xmlns:a16="http://schemas.microsoft.com/office/drawing/2014/main" val="3780579298"/>
                    </a:ext>
                  </a:extLst>
                </a:gridCol>
                <a:gridCol w="580571">
                  <a:extLst>
                    <a:ext uri="{9D8B030D-6E8A-4147-A177-3AD203B41FA5}">
                      <a16:colId xmlns:a16="http://schemas.microsoft.com/office/drawing/2014/main" val="225133452"/>
                    </a:ext>
                  </a:extLst>
                </a:gridCol>
                <a:gridCol w="580571">
                  <a:extLst>
                    <a:ext uri="{9D8B030D-6E8A-4147-A177-3AD203B41FA5}">
                      <a16:colId xmlns:a16="http://schemas.microsoft.com/office/drawing/2014/main" val="3034252513"/>
                    </a:ext>
                  </a:extLst>
                </a:gridCol>
                <a:gridCol w="580571">
                  <a:extLst>
                    <a:ext uri="{9D8B030D-6E8A-4147-A177-3AD203B41FA5}">
                      <a16:colId xmlns:a16="http://schemas.microsoft.com/office/drawing/2014/main" val="2347659647"/>
                    </a:ext>
                  </a:extLst>
                </a:gridCol>
                <a:gridCol w="580571">
                  <a:extLst>
                    <a:ext uri="{9D8B030D-6E8A-4147-A177-3AD203B41FA5}">
                      <a16:colId xmlns:a16="http://schemas.microsoft.com/office/drawing/2014/main" val="2086512677"/>
                    </a:ext>
                  </a:extLst>
                </a:gridCol>
                <a:gridCol w="580571">
                  <a:extLst>
                    <a:ext uri="{9D8B030D-6E8A-4147-A177-3AD203B41FA5}">
                      <a16:colId xmlns:a16="http://schemas.microsoft.com/office/drawing/2014/main" val="3395543662"/>
                    </a:ext>
                  </a:extLst>
                </a:gridCol>
                <a:gridCol w="580571">
                  <a:extLst>
                    <a:ext uri="{9D8B030D-6E8A-4147-A177-3AD203B41FA5}">
                      <a16:colId xmlns:a16="http://schemas.microsoft.com/office/drawing/2014/main" val="3777611327"/>
                    </a:ext>
                  </a:extLst>
                </a:gridCol>
                <a:gridCol w="580571">
                  <a:extLst>
                    <a:ext uri="{9D8B030D-6E8A-4147-A177-3AD203B41FA5}">
                      <a16:colId xmlns:a16="http://schemas.microsoft.com/office/drawing/2014/main" val="2260577455"/>
                    </a:ext>
                  </a:extLst>
                </a:gridCol>
                <a:gridCol w="580571">
                  <a:extLst>
                    <a:ext uri="{9D8B030D-6E8A-4147-A177-3AD203B41FA5}">
                      <a16:colId xmlns:a16="http://schemas.microsoft.com/office/drawing/2014/main" val="2676176175"/>
                    </a:ext>
                  </a:extLst>
                </a:gridCol>
                <a:gridCol w="580571">
                  <a:extLst>
                    <a:ext uri="{9D8B030D-6E8A-4147-A177-3AD203B41FA5}">
                      <a16:colId xmlns:a16="http://schemas.microsoft.com/office/drawing/2014/main" val="964675086"/>
                    </a:ext>
                  </a:extLst>
                </a:gridCol>
                <a:gridCol w="580571">
                  <a:extLst>
                    <a:ext uri="{9D8B030D-6E8A-4147-A177-3AD203B41FA5}">
                      <a16:colId xmlns:a16="http://schemas.microsoft.com/office/drawing/2014/main" val="4190041730"/>
                    </a:ext>
                  </a:extLst>
                </a:gridCol>
              </a:tblGrid>
              <a:tr h="370840">
                <a:tc>
                  <a:txBody>
                    <a:bodyPr/>
                    <a:lstStyle/>
                    <a:p>
                      <a:endParaRPr lang="en-US"/>
                    </a:p>
                  </a:txBody>
                  <a:tcPr/>
                </a:tc>
                <a:tc>
                  <a:txBody>
                    <a:bodyPr/>
                    <a:lstStyle/>
                    <a:p>
                      <a:endParaRPr lang="en-US"/>
                    </a:p>
                  </a:txBody>
                  <a:tcPr/>
                </a:tc>
                <a:tc>
                  <a:txBody>
                    <a:bodyPr/>
                    <a:lstStyle/>
                    <a:p>
                      <a:pPr algn="ct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524901739"/>
                  </a:ext>
                </a:extLst>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59951048"/>
                  </a:ext>
                </a:extLst>
              </a:tr>
              <a:tr h="370840">
                <a:tc>
                  <a:txBody>
                    <a:bodyPr/>
                    <a:lstStyle/>
                    <a:p>
                      <a:endParaRPr lang="en-US"/>
                    </a:p>
                  </a:txBody>
                  <a:tcPr/>
                </a:tc>
                <a:tc>
                  <a:txBody>
                    <a:bodyPr/>
                    <a:lstStyle/>
                    <a:p>
                      <a:endParaRPr lang="en-US"/>
                    </a:p>
                  </a:txBody>
                  <a:tcPr/>
                </a:tc>
                <a:tc>
                  <a:txBody>
                    <a:bodyPr/>
                    <a:lstStyle/>
                    <a:p>
                      <a:endParaRPr lang="en-US" sz="1600"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73646703"/>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8846404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40863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0827219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219485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986537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9061783"/>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47703338"/>
                  </a:ext>
                </a:extLst>
              </a:tr>
            </a:tbl>
          </a:graphicData>
        </a:graphic>
      </p:graphicFrame>
      <p:sp>
        <p:nvSpPr>
          <p:cNvPr id="13" name="TextBox 12">
            <a:extLst>
              <a:ext uri="{FF2B5EF4-FFF2-40B4-BE49-F238E27FC236}">
                <a16:creationId xmlns:a16="http://schemas.microsoft.com/office/drawing/2014/main" id="{872C8FC5-DCD1-B1B7-7138-DBBB4266FA85}"/>
              </a:ext>
            </a:extLst>
          </p:cNvPr>
          <p:cNvSpPr txBox="1"/>
          <p:nvPr/>
        </p:nvSpPr>
        <p:spPr>
          <a:xfrm>
            <a:off x="10251880" y="861170"/>
            <a:ext cx="1478943" cy="1754326"/>
          </a:xfrm>
          <a:prstGeom prst="rect">
            <a:avLst/>
          </a:prstGeom>
          <a:noFill/>
        </p:spPr>
        <p:txBody>
          <a:bodyPr wrap="square" rtlCol="0">
            <a:spAutoFit/>
          </a:bodyPr>
          <a:lstStyle/>
          <a:p>
            <a:r>
              <a:rPr lang="en-US" dirty="0"/>
              <a:t>Each version corresponds to a different seed value for train/test data split</a:t>
            </a:r>
          </a:p>
        </p:txBody>
      </p:sp>
      <p:cxnSp>
        <p:nvCxnSpPr>
          <p:cNvPr id="25" name="Straight Arrow Connector 24">
            <a:extLst>
              <a:ext uri="{FF2B5EF4-FFF2-40B4-BE49-F238E27FC236}">
                <a16:creationId xmlns:a16="http://schemas.microsoft.com/office/drawing/2014/main" id="{EF3B5167-6CD0-39E3-752F-1CB8D521D5F3}"/>
              </a:ext>
            </a:extLst>
          </p:cNvPr>
          <p:cNvCxnSpPr>
            <a:cxnSpLocks/>
            <a:stCxn id="13" idx="1"/>
          </p:cNvCxnSpPr>
          <p:nvPr/>
        </p:nvCxnSpPr>
        <p:spPr>
          <a:xfrm flipH="1" flipV="1">
            <a:off x="9698820" y="1606160"/>
            <a:ext cx="553060" cy="13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BC43FBB-4F7E-D909-3EBD-A927EA0E8978}"/>
              </a:ext>
            </a:extLst>
          </p:cNvPr>
          <p:cNvCxnSpPr>
            <a:cxnSpLocks/>
            <a:stCxn id="13" idx="1"/>
          </p:cNvCxnSpPr>
          <p:nvPr/>
        </p:nvCxnSpPr>
        <p:spPr>
          <a:xfrm flipH="1">
            <a:off x="9959845" y="1738333"/>
            <a:ext cx="292035" cy="40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5FAD2A3-02C0-DB85-33A7-47A7CEC0867F}"/>
              </a:ext>
            </a:extLst>
          </p:cNvPr>
          <p:cNvCxnSpPr>
            <a:cxnSpLocks/>
            <a:stCxn id="13" idx="1"/>
          </p:cNvCxnSpPr>
          <p:nvPr/>
        </p:nvCxnSpPr>
        <p:spPr>
          <a:xfrm flipH="1">
            <a:off x="10178807" y="1738333"/>
            <a:ext cx="73073" cy="75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object&#10;&#10;Description generated with very high confidence">
            <a:extLst>
              <a:ext uri="{FF2B5EF4-FFF2-40B4-BE49-F238E27FC236}">
                <a16:creationId xmlns:a16="http://schemas.microsoft.com/office/drawing/2014/main" id="{F8C42D31-0BF7-35C9-C1D0-C830BF499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12674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Experimental Data</a:t>
            </a:r>
          </a:p>
        </p:txBody>
      </p:sp>
      <p:graphicFrame>
        <p:nvGraphicFramePr>
          <p:cNvPr id="7" name="Table 34">
            <a:extLst>
              <a:ext uri="{FF2B5EF4-FFF2-40B4-BE49-F238E27FC236}">
                <a16:creationId xmlns:a16="http://schemas.microsoft.com/office/drawing/2014/main" id="{F99186FC-6EB5-1EC1-AA36-37AC8A08DB5C}"/>
              </a:ext>
            </a:extLst>
          </p:cNvPr>
          <p:cNvGraphicFramePr>
            <a:graphicFrameLocks noGrp="1"/>
          </p:cNvGraphicFramePr>
          <p:nvPr>
            <p:extLst>
              <p:ext uri="{D42A27DB-BD31-4B8C-83A1-F6EECF244321}">
                <p14:modId xmlns:p14="http://schemas.microsoft.com/office/powerpoint/2010/main" val="3094660006"/>
              </p:ext>
            </p:extLst>
          </p:nvPr>
        </p:nvGraphicFramePr>
        <p:xfrm>
          <a:off x="1534419" y="790570"/>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8" name="Table 7">
            <a:extLst>
              <a:ext uri="{FF2B5EF4-FFF2-40B4-BE49-F238E27FC236}">
                <a16:creationId xmlns:a16="http://schemas.microsoft.com/office/drawing/2014/main" id="{142F1E27-EBC9-479A-2DC8-C22285EF5F52}"/>
              </a:ext>
            </a:extLst>
          </p:cNvPr>
          <p:cNvGraphicFramePr>
            <a:graphicFrameLocks noGrp="1"/>
          </p:cNvGraphicFramePr>
          <p:nvPr>
            <p:extLst>
              <p:ext uri="{D42A27DB-BD31-4B8C-83A1-F6EECF244321}">
                <p14:modId xmlns:p14="http://schemas.microsoft.com/office/powerpoint/2010/main" val="3155656259"/>
              </p:ext>
            </p:extLst>
          </p:nvPr>
        </p:nvGraphicFramePr>
        <p:xfrm>
          <a:off x="1686819" y="942970"/>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14" name="Table 34">
            <a:extLst>
              <a:ext uri="{FF2B5EF4-FFF2-40B4-BE49-F238E27FC236}">
                <a16:creationId xmlns:a16="http://schemas.microsoft.com/office/drawing/2014/main" id="{3B038280-31ED-C235-9DA4-4B6DA7032C81}"/>
              </a:ext>
            </a:extLst>
          </p:cNvPr>
          <p:cNvGraphicFramePr>
            <a:graphicFrameLocks noGrp="1"/>
          </p:cNvGraphicFramePr>
          <p:nvPr>
            <p:extLst>
              <p:ext uri="{D42A27DB-BD31-4B8C-83A1-F6EECF244321}">
                <p14:modId xmlns:p14="http://schemas.microsoft.com/office/powerpoint/2010/main" val="1338650728"/>
              </p:ext>
            </p:extLst>
          </p:nvPr>
        </p:nvGraphicFramePr>
        <p:xfrm>
          <a:off x="1839219" y="1095370"/>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sp>
        <p:nvSpPr>
          <p:cNvPr id="15" name="TextBox 14">
            <a:extLst>
              <a:ext uri="{FF2B5EF4-FFF2-40B4-BE49-F238E27FC236}">
                <a16:creationId xmlns:a16="http://schemas.microsoft.com/office/drawing/2014/main" id="{AEF66D0E-249F-0BBC-D056-2840B8D6AB09}"/>
              </a:ext>
            </a:extLst>
          </p:cNvPr>
          <p:cNvSpPr txBox="1"/>
          <p:nvPr/>
        </p:nvSpPr>
        <p:spPr>
          <a:xfrm>
            <a:off x="2454216" y="3357623"/>
            <a:ext cx="2210798" cy="369332"/>
          </a:xfrm>
          <a:prstGeom prst="rect">
            <a:avLst/>
          </a:prstGeom>
          <a:noFill/>
        </p:spPr>
        <p:txBody>
          <a:bodyPr wrap="none" rtlCol="0">
            <a:spAutoFit/>
          </a:bodyPr>
          <a:lstStyle/>
          <a:p>
            <a:r>
              <a:rPr lang="en-US" dirty="0"/>
              <a:t>Adult Income Dataset</a:t>
            </a:r>
          </a:p>
        </p:txBody>
      </p:sp>
      <p:sp>
        <p:nvSpPr>
          <p:cNvPr id="19" name="TextBox 18">
            <a:extLst>
              <a:ext uri="{FF2B5EF4-FFF2-40B4-BE49-F238E27FC236}">
                <a16:creationId xmlns:a16="http://schemas.microsoft.com/office/drawing/2014/main" id="{5065C836-2A03-7CDD-2E5A-46F018B0B7BA}"/>
              </a:ext>
            </a:extLst>
          </p:cNvPr>
          <p:cNvSpPr txBox="1"/>
          <p:nvPr/>
        </p:nvSpPr>
        <p:spPr>
          <a:xfrm>
            <a:off x="2454216" y="6438639"/>
            <a:ext cx="1765676" cy="369332"/>
          </a:xfrm>
          <a:prstGeom prst="rect">
            <a:avLst/>
          </a:prstGeom>
          <a:noFill/>
        </p:spPr>
        <p:txBody>
          <a:bodyPr wrap="none" rtlCol="0">
            <a:spAutoFit/>
          </a:bodyPr>
          <a:lstStyle/>
          <a:p>
            <a:r>
              <a:rPr lang="en-US" dirty="0"/>
              <a:t>COMPAS Dataset</a:t>
            </a:r>
          </a:p>
        </p:txBody>
      </p:sp>
      <p:graphicFrame>
        <p:nvGraphicFramePr>
          <p:cNvPr id="20" name="Table 34">
            <a:extLst>
              <a:ext uri="{FF2B5EF4-FFF2-40B4-BE49-F238E27FC236}">
                <a16:creationId xmlns:a16="http://schemas.microsoft.com/office/drawing/2014/main" id="{103D5F64-1BC5-BC37-666C-CB3A73215AD6}"/>
              </a:ext>
            </a:extLst>
          </p:cNvPr>
          <p:cNvGraphicFramePr>
            <a:graphicFrameLocks noGrp="1"/>
          </p:cNvGraphicFramePr>
          <p:nvPr>
            <p:extLst>
              <p:ext uri="{D42A27DB-BD31-4B8C-83A1-F6EECF244321}">
                <p14:modId xmlns:p14="http://schemas.microsoft.com/office/powerpoint/2010/main" val="1628351381"/>
              </p:ext>
            </p:extLst>
          </p:nvPr>
        </p:nvGraphicFramePr>
        <p:xfrm>
          <a:off x="6314476" y="782619"/>
          <a:ext cx="3446451" cy="2270022"/>
        </p:xfrm>
        <a:graphic>
          <a:graphicData uri="http://schemas.openxmlformats.org/drawingml/2006/table">
            <a:tbl>
              <a:tblPr firstRow="1" bandRow="1">
                <a:tableStyleId>{7DF18680-E054-41AD-8BC1-D1AEF772440D}</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21" name="Table 20">
            <a:extLst>
              <a:ext uri="{FF2B5EF4-FFF2-40B4-BE49-F238E27FC236}">
                <a16:creationId xmlns:a16="http://schemas.microsoft.com/office/drawing/2014/main" id="{7ED7428C-BE60-F912-2730-5E4A6EACD592}"/>
              </a:ext>
            </a:extLst>
          </p:cNvPr>
          <p:cNvGraphicFramePr>
            <a:graphicFrameLocks noGrp="1"/>
          </p:cNvGraphicFramePr>
          <p:nvPr>
            <p:extLst>
              <p:ext uri="{D42A27DB-BD31-4B8C-83A1-F6EECF244321}">
                <p14:modId xmlns:p14="http://schemas.microsoft.com/office/powerpoint/2010/main" val="373729510"/>
              </p:ext>
            </p:extLst>
          </p:nvPr>
        </p:nvGraphicFramePr>
        <p:xfrm>
          <a:off x="6466876" y="935019"/>
          <a:ext cx="3446451" cy="2270022"/>
        </p:xfrm>
        <a:graphic>
          <a:graphicData uri="http://schemas.openxmlformats.org/drawingml/2006/table">
            <a:tbl>
              <a:tblPr firstRow="1" bandRow="1">
                <a:tableStyleId>{7DF18680-E054-41AD-8BC1-D1AEF772440D}</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7021847"/>
                  </a:ext>
                </a:extLst>
              </a:tr>
              <a:tr h="37833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22" name="Table 34">
            <a:extLst>
              <a:ext uri="{FF2B5EF4-FFF2-40B4-BE49-F238E27FC236}">
                <a16:creationId xmlns:a16="http://schemas.microsoft.com/office/drawing/2014/main" id="{B4E9308C-41D4-C0E4-79C8-5A4B0F099F2D}"/>
              </a:ext>
            </a:extLst>
          </p:cNvPr>
          <p:cNvGraphicFramePr>
            <a:graphicFrameLocks noGrp="1"/>
          </p:cNvGraphicFramePr>
          <p:nvPr>
            <p:extLst>
              <p:ext uri="{D42A27DB-BD31-4B8C-83A1-F6EECF244321}">
                <p14:modId xmlns:p14="http://schemas.microsoft.com/office/powerpoint/2010/main" val="3793606508"/>
              </p:ext>
            </p:extLst>
          </p:nvPr>
        </p:nvGraphicFramePr>
        <p:xfrm>
          <a:off x="6619276" y="1087419"/>
          <a:ext cx="3446451" cy="2270022"/>
        </p:xfrm>
        <a:graphic>
          <a:graphicData uri="http://schemas.openxmlformats.org/drawingml/2006/table">
            <a:tbl>
              <a:tblPr firstRow="1" bandRow="1">
                <a:tableStyleId>{7DF18680-E054-41AD-8BC1-D1AEF772440D}</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85495464"/>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sp>
        <p:nvSpPr>
          <p:cNvPr id="23" name="TextBox 22">
            <a:extLst>
              <a:ext uri="{FF2B5EF4-FFF2-40B4-BE49-F238E27FC236}">
                <a16:creationId xmlns:a16="http://schemas.microsoft.com/office/drawing/2014/main" id="{02EB80F7-5139-B349-E2DE-20D4521ED5A2}"/>
              </a:ext>
            </a:extLst>
          </p:cNvPr>
          <p:cNvSpPr txBox="1"/>
          <p:nvPr/>
        </p:nvSpPr>
        <p:spPr>
          <a:xfrm>
            <a:off x="7234273" y="3349672"/>
            <a:ext cx="2333139" cy="369332"/>
          </a:xfrm>
          <a:prstGeom prst="rect">
            <a:avLst/>
          </a:prstGeom>
          <a:noFill/>
        </p:spPr>
        <p:txBody>
          <a:bodyPr wrap="none" rtlCol="0">
            <a:spAutoFit/>
          </a:bodyPr>
          <a:lstStyle/>
          <a:p>
            <a:r>
              <a:rPr lang="en-US" dirty="0"/>
              <a:t>German Credit Dataset</a:t>
            </a:r>
          </a:p>
        </p:txBody>
      </p:sp>
      <p:sp>
        <p:nvSpPr>
          <p:cNvPr id="30" name="TextBox 29">
            <a:extLst>
              <a:ext uri="{FF2B5EF4-FFF2-40B4-BE49-F238E27FC236}">
                <a16:creationId xmlns:a16="http://schemas.microsoft.com/office/drawing/2014/main" id="{D6104886-263F-469F-82B2-99C0FD843508}"/>
              </a:ext>
            </a:extLst>
          </p:cNvPr>
          <p:cNvSpPr txBox="1"/>
          <p:nvPr/>
        </p:nvSpPr>
        <p:spPr>
          <a:xfrm>
            <a:off x="7280658" y="6438639"/>
            <a:ext cx="2428485" cy="369332"/>
          </a:xfrm>
          <a:prstGeom prst="rect">
            <a:avLst/>
          </a:prstGeom>
          <a:noFill/>
        </p:spPr>
        <p:txBody>
          <a:bodyPr wrap="none" rtlCol="0">
            <a:spAutoFit/>
          </a:bodyPr>
          <a:lstStyle/>
          <a:p>
            <a:r>
              <a:rPr lang="en-US" dirty="0"/>
              <a:t>Bank Marketing Dataset</a:t>
            </a:r>
          </a:p>
        </p:txBody>
      </p:sp>
      <p:graphicFrame>
        <p:nvGraphicFramePr>
          <p:cNvPr id="33" name="Table 34">
            <a:extLst>
              <a:ext uri="{FF2B5EF4-FFF2-40B4-BE49-F238E27FC236}">
                <a16:creationId xmlns:a16="http://schemas.microsoft.com/office/drawing/2014/main" id="{044A3C73-A728-468E-3C94-CF218BB20B94}"/>
              </a:ext>
            </a:extLst>
          </p:cNvPr>
          <p:cNvGraphicFramePr>
            <a:graphicFrameLocks noGrp="1"/>
          </p:cNvGraphicFramePr>
          <p:nvPr>
            <p:extLst>
              <p:ext uri="{D42A27DB-BD31-4B8C-83A1-F6EECF244321}">
                <p14:modId xmlns:p14="http://schemas.microsoft.com/office/powerpoint/2010/main" val="1447400663"/>
              </p:ext>
            </p:extLst>
          </p:nvPr>
        </p:nvGraphicFramePr>
        <p:xfrm>
          <a:off x="1534418" y="38576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extLst>
                  <a:ext uri="{0D108BD9-81ED-4DB2-BD59-A6C34878D82A}">
                    <a16:rowId xmlns:a16="http://schemas.microsoft.com/office/drawing/2014/main" val="3985495464"/>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3667021847"/>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395626588"/>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891774352"/>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589657702"/>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extLst>
                  <a:ext uri="{0D108BD9-81ED-4DB2-BD59-A6C34878D82A}">
                    <a16:rowId xmlns:a16="http://schemas.microsoft.com/office/drawing/2014/main" val="4106287770"/>
                  </a:ext>
                </a:extLst>
              </a:tr>
            </a:tbl>
          </a:graphicData>
        </a:graphic>
      </p:graphicFrame>
      <p:graphicFrame>
        <p:nvGraphicFramePr>
          <p:cNvPr id="39" name="Table 34">
            <a:extLst>
              <a:ext uri="{FF2B5EF4-FFF2-40B4-BE49-F238E27FC236}">
                <a16:creationId xmlns:a16="http://schemas.microsoft.com/office/drawing/2014/main" id="{2EC11477-3912-87C6-775C-ABE9C2CFCF6B}"/>
              </a:ext>
            </a:extLst>
          </p:cNvPr>
          <p:cNvGraphicFramePr>
            <a:graphicFrameLocks noGrp="1"/>
          </p:cNvGraphicFramePr>
          <p:nvPr>
            <p:extLst>
              <p:ext uri="{D42A27DB-BD31-4B8C-83A1-F6EECF244321}">
                <p14:modId xmlns:p14="http://schemas.microsoft.com/office/powerpoint/2010/main" val="147144391"/>
              </p:ext>
            </p:extLst>
          </p:nvPr>
        </p:nvGraphicFramePr>
        <p:xfrm>
          <a:off x="6314475" y="38636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extLst>
                  <a:ext uri="{0D108BD9-81ED-4DB2-BD59-A6C34878D82A}">
                    <a16:rowId xmlns:a16="http://schemas.microsoft.com/office/drawing/2014/main" val="3985495464"/>
                  </a:ext>
                </a:extLst>
              </a:tr>
              <a:tr h="37833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40" name="Table 34">
            <a:extLst>
              <a:ext uri="{FF2B5EF4-FFF2-40B4-BE49-F238E27FC236}">
                <a16:creationId xmlns:a16="http://schemas.microsoft.com/office/drawing/2014/main" id="{8CA71635-5571-E92A-24F0-0094DAA7110F}"/>
              </a:ext>
            </a:extLst>
          </p:cNvPr>
          <p:cNvGraphicFramePr>
            <a:graphicFrameLocks noGrp="1"/>
          </p:cNvGraphicFramePr>
          <p:nvPr>
            <p:extLst>
              <p:ext uri="{D42A27DB-BD31-4B8C-83A1-F6EECF244321}">
                <p14:modId xmlns:p14="http://schemas.microsoft.com/office/powerpoint/2010/main" val="529130695"/>
              </p:ext>
            </p:extLst>
          </p:nvPr>
        </p:nvGraphicFramePr>
        <p:xfrm>
          <a:off x="6466875" y="40160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extLst>
                  <a:ext uri="{0D108BD9-81ED-4DB2-BD59-A6C34878D82A}">
                    <a16:rowId xmlns:a16="http://schemas.microsoft.com/office/drawing/2014/main" val="3985495464"/>
                  </a:ext>
                </a:extLst>
              </a:tr>
              <a:tr h="37833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41" name="Table 34">
            <a:extLst>
              <a:ext uri="{FF2B5EF4-FFF2-40B4-BE49-F238E27FC236}">
                <a16:creationId xmlns:a16="http://schemas.microsoft.com/office/drawing/2014/main" id="{799068C1-C5BB-26E1-2783-A9921D9B0F1B}"/>
              </a:ext>
            </a:extLst>
          </p:cNvPr>
          <p:cNvGraphicFramePr>
            <a:graphicFrameLocks noGrp="1"/>
          </p:cNvGraphicFramePr>
          <p:nvPr>
            <p:extLst>
              <p:ext uri="{D42A27DB-BD31-4B8C-83A1-F6EECF244321}">
                <p14:modId xmlns:p14="http://schemas.microsoft.com/office/powerpoint/2010/main" val="529130695"/>
              </p:ext>
            </p:extLst>
          </p:nvPr>
        </p:nvGraphicFramePr>
        <p:xfrm>
          <a:off x="6619275" y="41684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tc>
                  <a:txBody>
                    <a:bodyPr/>
                    <a:lstStyle/>
                    <a:p>
                      <a:endParaRPr lang="en-US" dirty="0"/>
                    </a:p>
                  </a:txBody>
                  <a:tcPr>
                    <a:solidFill>
                      <a:schemeClr val="accent1">
                        <a:lumMod val="75000"/>
                      </a:schemeClr>
                    </a:solidFill>
                  </a:tcPr>
                </a:tc>
                <a:extLst>
                  <a:ext uri="{0D108BD9-81ED-4DB2-BD59-A6C34878D82A}">
                    <a16:rowId xmlns:a16="http://schemas.microsoft.com/office/drawing/2014/main" val="3985495464"/>
                  </a:ext>
                </a:extLst>
              </a:tr>
              <a:tr h="378337">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7021847"/>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5626588"/>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9177435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9657702"/>
                  </a:ext>
                </a:extLst>
              </a:tr>
              <a:tr h="37833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06287770"/>
                  </a:ext>
                </a:extLst>
              </a:tr>
            </a:tbl>
          </a:graphicData>
        </a:graphic>
      </p:graphicFrame>
      <p:graphicFrame>
        <p:nvGraphicFramePr>
          <p:cNvPr id="42" name="Table 34">
            <a:extLst>
              <a:ext uri="{FF2B5EF4-FFF2-40B4-BE49-F238E27FC236}">
                <a16:creationId xmlns:a16="http://schemas.microsoft.com/office/drawing/2014/main" id="{96AB90C4-E428-AF5E-11F2-2A317D3E4BD8}"/>
              </a:ext>
            </a:extLst>
          </p:cNvPr>
          <p:cNvGraphicFramePr>
            <a:graphicFrameLocks noGrp="1"/>
          </p:cNvGraphicFramePr>
          <p:nvPr>
            <p:extLst>
              <p:ext uri="{D42A27DB-BD31-4B8C-83A1-F6EECF244321}">
                <p14:modId xmlns:p14="http://schemas.microsoft.com/office/powerpoint/2010/main" val="735738423"/>
              </p:ext>
            </p:extLst>
          </p:nvPr>
        </p:nvGraphicFramePr>
        <p:xfrm>
          <a:off x="1686818" y="40100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extLst>
                  <a:ext uri="{0D108BD9-81ED-4DB2-BD59-A6C34878D82A}">
                    <a16:rowId xmlns:a16="http://schemas.microsoft.com/office/drawing/2014/main" val="3985495464"/>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3667021847"/>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395626588"/>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891774352"/>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589657702"/>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extLst>
                  <a:ext uri="{0D108BD9-81ED-4DB2-BD59-A6C34878D82A}">
                    <a16:rowId xmlns:a16="http://schemas.microsoft.com/office/drawing/2014/main" val="4106287770"/>
                  </a:ext>
                </a:extLst>
              </a:tr>
            </a:tbl>
          </a:graphicData>
        </a:graphic>
      </p:graphicFrame>
      <p:graphicFrame>
        <p:nvGraphicFramePr>
          <p:cNvPr id="43" name="Table 34">
            <a:extLst>
              <a:ext uri="{FF2B5EF4-FFF2-40B4-BE49-F238E27FC236}">
                <a16:creationId xmlns:a16="http://schemas.microsoft.com/office/drawing/2014/main" id="{5C844F15-59A9-8A81-8DC6-7E4D07E2144E}"/>
              </a:ext>
            </a:extLst>
          </p:cNvPr>
          <p:cNvGraphicFramePr>
            <a:graphicFrameLocks noGrp="1"/>
          </p:cNvGraphicFramePr>
          <p:nvPr>
            <p:extLst>
              <p:ext uri="{D42A27DB-BD31-4B8C-83A1-F6EECF244321}">
                <p14:modId xmlns:p14="http://schemas.microsoft.com/office/powerpoint/2010/main" val="735738423"/>
              </p:ext>
            </p:extLst>
          </p:nvPr>
        </p:nvGraphicFramePr>
        <p:xfrm>
          <a:off x="1839218" y="4162435"/>
          <a:ext cx="3446451" cy="2270022"/>
        </p:xfrm>
        <a:graphic>
          <a:graphicData uri="http://schemas.openxmlformats.org/drawingml/2006/table">
            <a:tbl>
              <a:tblPr firstRow="1" bandRow="1">
                <a:tableStyleId>{5C22544A-7EE6-4342-B048-85BDC9FD1C3A}</a:tableStyleId>
              </a:tblPr>
              <a:tblGrid>
                <a:gridCol w="382939">
                  <a:extLst>
                    <a:ext uri="{9D8B030D-6E8A-4147-A177-3AD203B41FA5}">
                      <a16:colId xmlns:a16="http://schemas.microsoft.com/office/drawing/2014/main" val="1187272566"/>
                    </a:ext>
                  </a:extLst>
                </a:gridCol>
                <a:gridCol w="382939">
                  <a:extLst>
                    <a:ext uri="{9D8B030D-6E8A-4147-A177-3AD203B41FA5}">
                      <a16:colId xmlns:a16="http://schemas.microsoft.com/office/drawing/2014/main" val="1782555507"/>
                    </a:ext>
                  </a:extLst>
                </a:gridCol>
                <a:gridCol w="382939">
                  <a:extLst>
                    <a:ext uri="{9D8B030D-6E8A-4147-A177-3AD203B41FA5}">
                      <a16:colId xmlns:a16="http://schemas.microsoft.com/office/drawing/2014/main" val="2175397558"/>
                    </a:ext>
                  </a:extLst>
                </a:gridCol>
                <a:gridCol w="382939">
                  <a:extLst>
                    <a:ext uri="{9D8B030D-6E8A-4147-A177-3AD203B41FA5}">
                      <a16:colId xmlns:a16="http://schemas.microsoft.com/office/drawing/2014/main" val="2304276879"/>
                    </a:ext>
                  </a:extLst>
                </a:gridCol>
                <a:gridCol w="382939">
                  <a:extLst>
                    <a:ext uri="{9D8B030D-6E8A-4147-A177-3AD203B41FA5}">
                      <a16:colId xmlns:a16="http://schemas.microsoft.com/office/drawing/2014/main" val="302959119"/>
                    </a:ext>
                  </a:extLst>
                </a:gridCol>
                <a:gridCol w="382939">
                  <a:extLst>
                    <a:ext uri="{9D8B030D-6E8A-4147-A177-3AD203B41FA5}">
                      <a16:colId xmlns:a16="http://schemas.microsoft.com/office/drawing/2014/main" val="2773662321"/>
                    </a:ext>
                  </a:extLst>
                </a:gridCol>
                <a:gridCol w="382939">
                  <a:extLst>
                    <a:ext uri="{9D8B030D-6E8A-4147-A177-3AD203B41FA5}">
                      <a16:colId xmlns:a16="http://schemas.microsoft.com/office/drawing/2014/main" val="72196557"/>
                    </a:ext>
                  </a:extLst>
                </a:gridCol>
                <a:gridCol w="382939">
                  <a:extLst>
                    <a:ext uri="{9D8B030D-6E8A-4147-A177-3AD203B41FA5}">
                      <a16:colId xmlns:a16="http://schemas.microsoft.com/office/drawing/2014/main" val="1018330342"/>
                    </a:ext>
                  </a:extLst>
                </a:gridCol>
                <a:gridCol w="382939">
                  <a:extLst>
                    <a:ext uri="{9D8B030D-6E8A-4147-A177-3AD203B41FA5}">
                      <a16:colId xmlns:a16="http://schemas.microsoft.com/office/drawing/2014/main" val="2605877320"/>
                    </a:ext>
                  </a:extLst>
                </a:gridCol>
              </a:tblGrid>
              <a:tr h="378337">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tc>
                  <a:txBody>
                    <a:bodyPr/>
                    <a:lstStyle/>
                    <a:p>
                      <a:endParaRPr lang="en-US" dirty="0">
                        <a:ln>
                          <a:solidFill>
                            <a:sysClr val="windowText" lastClr="000000"/>
                          </a:solidFill>
                        </a:ln>
                      </a:endParaRPr>
                    </a:p>
                  </a:txBody>
                  <a:tcPr>
                    <a:solidFill>
                      <a:schemeClr val="accent5">
                        <a:lumMod val="75000"/>
                      </a:schemeClr>
                    </a:solidFill>
                  </a:tcPr>
                </a:tc>
                <a:extLst>
                  <a:ext uri="{0D108BD9-81ED-4DB2-BD59-A6C34878D82A}">
                    <a16:rowId xmlns:a16="http://schemas.microsoft.com/office/drawing/2014/main" val="3985495464"/>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3667021847"/>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395626588"/>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891774352"/>
                  </a:ext>
                </a:extLst>
              </a:tr>
              <a:tr h="378337">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extLst>
                  <a:ext uri="{0D108BD9-81ED-4DB2-BD59-A6C34878D82A}">
                    <a16:rowId xmlns:a16="http://schemas.microsoft.com/office/drawing/2014/main" val="1589657702"/>
                  </a:ext>
                </a:extLst>
              </a:tr>
              <a:tr h="378337">
                <a:tc>
                  <a:txBody>
                    <a:bodyPr/>
                    <a:lstStyle/>
                    <a:p>
                      <a:endParaRPr lang="en-US" dirty="0">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a:ln>
                          <a:solidFill>
                            <a:sysClr val="windowText" lastClr="000000"/>
                          </a:solidFill>
                        </a:ln>
                      </a:endParaRPr>
                    </a:p>
                  </a:txBody>
                  <a:tcPr/>
                </a:tc>
                <a:tc>
                  <a:txBody>
                    <a:bodyPr/>
                    <a:lstStyle/>
                    <a:p>
                      <a:endParaRPr lang="en-US" dirty="0">
                        <a:ln>
                          <a:solidFill>
                            <a:sysClr val="windowText" lastClr="000000"/>
                          </a:solidFill>
                        </a:ln>
                      </a:endParaRPr>
                    </a:p>
                  </a:txBody>
                  <a:tcPr/>
                </a:tc>
                <a:extLst>
                  <a:ext uri="{0D108BD9-81ED-4DB2-BD59-A6C34878D82A}">
                    <a16:rowId xmlns:a16="http://schemas.microsoft.com/office/drawing/2014/main" val="4106287770"/>
                  </a:ext>
                </a:extLst>
              </a:tr>
            </a:tbl>
          </a:graphicData>
        </a:graphic>
      </p:graphicFrame>
      <p:pic>
        <p:nvPicPr>
          <p:cNvPr id="3" name="Picture 2" descr="A picture containing object&#10;&#10;Description generated with very high confidence">
            <a:extLst>
              <a:ext uri="{FF2B5EF4-FFF2-40B4-BE49-F238E27FC236}">
                <a16:creationId xmlns:a16="http://schemas.microsoft.com/office/drawing/2014/main" id="{CAC6D9FC-737B-966A-D53D-35CF4B23D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70204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RQ1: Effect on Fairness</a:t>
            </a:r>
          </a:p>
        </p:txBody>
      </p:sp>
      <p:pic>
        <p:nvPicPr>
          <p:cNvPr id="8" name="Picture 7" descr="Table&#10;&#10;Description automatically generated">
            <a:extLst>
              <a:ext uri="{FF2B5EF4-FFF2-40B4-BE49-F238E27FC236}">
                <a16:creationId xmlns:a16="http://schemas.microsoft.com/office/drawing/2014/main" id="{C4A1ABE6-E2FE-49F1-BE4A-F8A13840A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14" y="1066810"/>
            <a:ext cx="3852991" cy="2570898"/>
          </a:xfrm>
          <a:prstGeom prst="rect">
            <a:avLst/>
          </a:prstGeom>
        </p:spPr>
      </p:pic>
      <p:sp>
        <p:nvSpPr>
          <p:cNvPr id="9" name="TextBox 8">
            <a:extLst>
              <a:ext uri="{FF2B5EF4-FFF2-40B4-BE49-F238E27FC236}">
                <a16:creationId xmlns:a16="http://schemas.microsoft.com/office/drawing/2014/main" id="{F8CC9BE3-FC8F-2AFA-328F-3180AE5C7AD3}"/>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Fairness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better fairness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sp>
        <p:nvSpPr>
          <p:cNvPr id="2" name="Rectangle 1">
            <a:extLst>
              <a:ext uri="{FF2B5EF4-FFF2-40B4-BE49-F238E27FC236}">
                <a16:creationId xmlns:a16="http://schemas.microsoft.com/office/drawing/2014/main" id="{45FB02B9-54D9-BEF4-1AE6-C90187EF44EF}"/>
              </a:ext>
            </a:extLst>
          </p:cNvPr>
          <p:cNvSpPr/>
          <p:nvPr/>
        </p:nvSpPr>
        <p:spPr>
          <a:xfrm>
            <a:off x="1106905" y="2237874"/>
            <a:ext cx="3088105" cy="585537"/>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 name="Rectangle 2">
            <a:extLst>
              <a:ext uri="{FF2B5EF4-FFF2-40B4-BE49-F238E27FC236}">
                <a16:creationId xmlns:a16="http://schemas.microsoft.com/office/drawing/2014/main" id="{C1A061AD-84D3-86F8-7712-FB8C091BCD27}"/>
              </a:ext>
            </a:extLst>
          </p:cNvPr>
          <p:cNvSpPr/>
          <p:nvPr/>
        </p:nvSpPr>
        <p:spPr>
          <a:xfrm>
            <a:off x="3297172" y="2237874"/>
            <a:ext cx="897838" cy="1477328"/>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213CC78B-0AE3-95A6-0CAF-871BB8F0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46" y="6548059"/>
            <a:ext cx="1412272" cy="271992"/>
          </a:xfrm>
          <a:prstGeom prst="rect">
            <a:avLst/>
          </a:prstGeom>
        </p:spPr>
      </p:pic>
    </p:spTree>
    <p:extLst>
      <p:ext uri="{BB962C8B-B14F-4D97-AF65-F5344CB8AC3E}">
        <p14:creationId xmlns:p14="http://schemas.microsoft.com/office/powerpoint/2010/main" val="64413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RQ1: Effect on Fairness</a:t>
            </a:r>
          </a:p>
        </p:txBody>
      </p:sp>
      <p:pic>
        <p:nvPicPr>
          <p:cNvPr id="8" name="Picture 7" descr="Table&#10;&#10;Description automatically generated">
            <a:extLst>
              <a:ext uri="{FF2B5EF4-FFF2-40B4-BE49-F238E27FC236}">
                <a16:creationId xmlns:a16="http://schemas.microsoft.com/office/drawing/2014/main" id="{C4A1ABE6-E2FE-49F1-BE4A-F8A13840A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14" y="1066810"/>
            <a:ext cx="3852991" cy="2570898"/>
          </a:xfrm>
          <a:prstGeom prst="rect">
            <a:avLst/>
          </a:prstGeom>
        </p:spPr>
      </p:pic>
      <p:sp>
        <p:nvSpPr>
          <p:cNvPr id="9" name="TextBox 8">
            <a:extLst>
              <a:ext uri="{FF2B5EF4-FFF2-40B4-BE49-F238E27FC236}">
                <a16:creationId xmlns:a16="http://schemas.microsoft.com/office/drawing/2014/main" id="{F8CC9BE3-FC8F-2AFA-328F-3180AE5C7AD3}"/>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Fairness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better fairness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pic>
        <p:nvPicPr>
          <p:cNvPr id="11" name="Picture 10" descr="Chart, bar chart&#10;&#10;Description automatically generated">
            <a:extLst>
              <a:ext uri="{FF2B5EF4-FFF2-40B4-BE49-F238E27FC236}">
                <a16:creationId xmlns:a16="http://schemas.microsoft.com/office/drawing/2014/main" id="{D5B9C7DE-BFA7-044E-62FC-8E795CEC7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161" y="1007226"/>
            <a:ext cx="4415244" cy="2899247"/>
          </a:xfrm>
          <a:prstGeom prst="rect">
            <a:avLst/>
          </a:prstGeom>
        </p:spPr>
      </p:pic>
      <p:sp>
        <p:nvSpPr>
          <p:cNvPr id="12" name="Rectangle 11">
            <a:extLst>
              <a:ext uri="{FF2B5EF4-FFF2-40B4-BE49-F238E27FC236}">
                <a16:creationId xmlns:a16="http://schemas.microsoft.com/office/drawing/2014/main" id="{3046FC18-965D-5CF4-40C7-D6C16BF9CAC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More interventions lead to better fairness on aggregate.</a:t>
            </a:r>
          </a:p>
        </p:txBody>
      </p:sp>
      <p:sp>
        <p:nvSpPr>
          <p:cNvPr id="13" name="TextBox 12">
            <a:extLst>
              <a:ext uri="{FF2B5EF4-FFF2-40B4-BE49-F238E27FC236}">
                <a16:creationId xmlns:a16="http://schemas.microsoft.com/office/drawing/2014/main" id="{9855611A-D6C0-3EDC-9543-D4511EFB1238}"/>
              </a:ext>
            </a:extLst>
          </p:cNvPr>
          <p:cNvSpPr txBox="1"/>
          <p:nvPr/>
        </p:nvSpPr>
        <p:spPr>
          <a:xfrm>
            <a:off x="6153160" y="3906473"/>
            <a:ext cx="441524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Percentage of times the disparity between the privileged and unprivileged groups was less than 1% across all group fairness metrics. A higher value means more group fairness.</a:t>
            </a:r>
          </a:p>
        </p:txBody>
      </p:sp>
      <p:pic>
        <p:nvPicPr>
          <p:cNvPr id="2" name="Picture 1" descr="A picture containing object&#10;&#10;Description generated with very high confidence">
            <a:extLst>
              <a:ext uri="{FF2B5EF4-FFF2-40B4-BE49-F238E27FC236}">
                <a16:creationId xmlns:a16="http://schemas.microsoft.com/office/drawing/2014/main" id="{0F3FB2C1-5E99-F557-1039-8AFD26C02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50309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220301" y="133640"/>
            <a:ext cx="11751398" cy="75359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RQ1: Does Fairness always improve</a:t>
            </a:r>
            <a:r>
              <a:rPr kumimoji="0" lang="en-US" sz="4400" b="1" i="0" u="none" strike="noStrike" kern="1200" cap="none" spc="0" normalizeH="0" noProof="0" dirty="0">
                <a:ln>
                  <a:noFill/>
                </a:ln>
                <a:solidFill>
                  <a:srgbClr val="002060"/>
                </a:solidFill>
                <a:effectLst/>
                <a:uLnTx/>
                <a:uFillTx/>
                <a:latin typeface="Calibri" panose="020F0502020204030204"/>
                <a:ea typeface="+mj-ea"/>
                <a:cs typeface="+mj-cs"/>
              </a:rPr>
              <a:t> with more Interventions?</a:t>
            </a:r>
            <a:endPar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endParaRPr>
          </a:p>
        </p:txBody>
      </p:sp>
      <p:pic>
        <p:nvPicPr>
          <p:cNvPr id="5" name="Picture 4" descr="A picture containing object&#10;&#10;Description generated with very high confidence">
            <a:extLst>
              <a:ext uri="{FF2B5EF4-FFF2-40B4-BE49-F238E27FC236}">
                <a16:creationId xmlns:a16="http://schemas.microsoft.com/office/drawing/2014/main" id="{34E351BE-0327-7F20-59ED-DEC470680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288D6657-9C8F-71E8-991C-4A18B7E8C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907" y="352489"/>
            <a:ext cx="11455329" cy="5345820"/>
          </a:xfrm>
          <a:prstGeom prst="rect">
            <a:avLst/>
          </a:prstGeom>
        </p:spPr>
      </p:pic>
      <p:sp>
        <p:nvSpPr>
          <p:cNvPr id="8" name="Rectangle 7">
            <a:extLst>
              <a:ext uri="{FF2B5EF4-FFF2-40B4-BE49-F238E27FC236}">
                <a16:creationId xmlns:a16="http://schemas.microsoft.com/office/drawing/2014/main" id="{B86D55B2-E90C-1710-8B14-A2D7EEBB330A}"/>
              </a:ext>
            </a:extLst>
          </p:cNvPr>
          <p:cNvSpPr/>
          <p:nvPr/>
        </p:nvSpPr>
        <p:spPr>
          <a:xfrm>
            <a:off x="0" y="5914205"/>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800" b="1" dirty="0">
                <a:solidFill>
                  <a:prstClr val="white"/>
                </a:solidFill>
              </a:rPr>
              <a:t>It is not always the case that more interventions will result in more fairness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0A91A3D-9811-C392-078D-0E431F6B21FA}"/>
              </a:ext>
            </a:extLst>
          </p:cNvPr>
          <p:cNvSpPr txBox="1"/>
          <p:nvPr/>
        </p:nvSpPr>
        <p:spPr>
          <a:xfrm>
            <a:off x="1394234" y="5328977"/>
            <a:ext cx="3412088" cy="369332"/>
          </a:xfrm>
          <a:prstGeom prst="rect">
            <a:avLst/>
          </a:prstGeom>
          <a:noFill/>
        </p:spPr>
        <p:txBody>
          <a:bodyPr wrap="none" rtlCol="0">
            <a:spAutoFit/>
          </a:bodyPr>
          <a:lstStyle/>
          <a:p>
            <a:r>
              <a:rPr lang="en-US" dirty="0"/>
              <a:t>Lower values means more fairness</a:t>
            </a:r>
          </a:p>
        </p:txBody>
      </p:sp>
    </p:spTree>
    <p:extLst>
      <p:ext uri="{BB962C8B-B14F-4D97-AF65-F5344CB8AC3E}">
        <p14:creationId xmlns:p14="http://schemas.microsoft.com/office/powerpoint/2010/main" val="24266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RQ2: Effect on Utility</a:t>
            </a:r>
          </a:p>
        </p:txBody>
      </p:sp>
      <p:pic>
        <p:nvPicPr>
          <p:cNvPr id="15" name="Picture 14" descr="Table&#10;&#10;Description automatically generated">
            <a:extLst>
              <a:ext uri="{FF2B5EF4-FFF2-40B4-BE49-F238E27FC236}">
                <a16:creationId xmlns:a16="http://schemas.microsoft.com/office/drawing/2014/main" id="{1D5492A1-34F0-B86F-1E72-67B494491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735" y="839702"/>
            <a:ext cx="4313618" cy="2936775"/>
          </a:xfrm>
          <a:prstGeom prst="rect">
            <a:avLst/>
          </a:prstGeom>
        </p:spPr>
      </p:pic>
      <p:sp>
        <p:nvSpPr>
          <p:cNvPr id="16" name="TextBox 15">
            <a:extLst>
              <a:ext uri="{FF2B5EF4-FFF2-40B4-BE49-F238E27FC236}">
                <a16:creationId xmlns:a16="http://schemas.microsoft.com/office/drawing/2014/main" id="{57D1DE8B-CCB4-251C-76F8-AFD8ADAB6B75}"/>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Utility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worse utility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sp>
        <p:nvSpPr>
          <p:cNvPr id="2" name="Rectangle 1">
            <a:extLst>
              <a:ext uri="{FF2B5EF4-FFF2-40B4-BE49-F238E27FC236}">
                <a16:creationId xmlns:a16="http://schemas.microsoft.com/office/drawing/2014/main" id="{34E3C452-D610-1DF1-4E75-E2F4AE550642}"/>
              </a:ext>
            </a:extLst>
          </p:cNvPr>
          <p:cNvSpPr/>
          <p:nvPr/>
        </p:nvSpPr>
        <p:spPr>
          <a:xfrm>
            <a:off x="1024736" y="2183556"/>
            <a:ext cx="3248500" cy="631352"/>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 name="Rectangle 2">
            <a:extLst>
              <a:ext uri="{FF2B5EF4-FFF2-40B4-BE49-F238E27FC236}">
                <a16:creationId xmlns:a16="http://schemas.microsoft.com/office/drawing/2014/main" id="{A0F96A11-206F-3897-D068-FBA4B4916A72}"/>
              </a:ext>
            </a:extLst>
          </p:cNvPr>
          <p:cNvSpPr/>
          <p:nvPr/>
        </p:nvSpPr>
        <p:spPr>
          <a:xfrm>
            <a:off x="3324330" y="2183555"/>
            <a:ext cx="948905" cy="1592921"/>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34E351BE-0327-7F20-59ED-DEC470680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403738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8534" y="102882"/>
            <a:ext cx="10771126" cy="690243"/>
          </a:xfrm>
          <a:prstGeom prst="rect">
            <a:avLst/>
          </a:prstGeom>
        </p:spPr>
        <p:txBody>
          <a:bodyPr vert="horz" lIns="91426" tIns="45713" rIns="91426" bIns="45713"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216"/>
            <a:r>
              <a:rPr lang="en-US" b="1" dirty="0">
                <a:solidFill>
                  <a:srgbClr val="002060"/>
                </a:solidFill>
                <a:latin typeface="Calibri" panose="020F0502020204030204"/>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935" y="5867300"/>
            <a:ext cx="12190133" cy="5241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US" sz="2800" b="1">
                <a:solidFill>
                  <a:prstClr val="white"/>
                </a:solidFill>
              </a:rPr>
              <a:t>Algorithmic Bias is the imminent AI danger impacting millions daily</a:t>
            </a:r>
            <a:endParaRPr lang="en-US" sz="2800" b="1" dirty="0">
              <a:solidFill>
                <a:prstClr val="white"/>
              </a:solidFill>
            </a:endParaRPr>
          </a:p>
        </p:txBody>
      </p:sp>
      <p:sp>
        <p:nvSpPr>
          <p:cNvPr id="2" name="TextBox 1">
            <a:extLst>
              <a:ext uri="{FF2B5EF4-FFF2-40B4-BE49-F238E27FC236}">
                <a16:creationId xmlns:a16="http://schemas.microsoft.com/office/drawing/2014/main" id="{BBEC59E0-B689-4271-A73E-2A6BDD80B6D6}"/>
              </a:ext>
            </a:extLst>
          </p:cNvPr>
          <p:cNvSpPr txBox="1"/>
          <p:nvPr/>
        </p:nvSpPr>
        <p:spPr>
          <a:xfrm>
            <a:off x="772342" y="732646"/>
            <a:ext cx="10786959" cy="1167051"/>
          </a:xfrm>
          <a:prstGeom prst="rect">
            <a:avLst/>
          </a:prstGeom>
          <a:noFill/>
        </p:spPr>
        <p:txBody>
          <a:bodyPr wrap="square" rtlCol="0">
            <a:spAutoFit/>
          </a:bodyPr>
          <a:lstStyle/>
          <a:p>
            <a:pPr algn="just" defTabSz="914216"/>
            <a:r>
              <a:rPr lang="en-US" sz="2328" dirty="0">
                <a:solidFill>
                  <a:prstClr val="black"/>
                </a:solidFill>
                <a:ea typeface="Yu Gothic UI Light" panose="020B0300000000000000" pitchFamily="34" charset="-128"/>
              </a:rPr>
              <a:t>Algorithmic Bias occurs when computer systems discriminate based on an individual’s inherent characteristic such as gender or acquired traits such as nationality that are protected classes under law and are irrelevant to the decision-making process.</a:t>
            </a:r>
          </a:p>
        </p:txBody>
      </p:sp>
      <p:graphicFrame>
        <p:nvGraphicFramePr>
          <p:cNvPr id="3" name="Table 4">
            <a:extLst>
              <a:ext uri="{FF2B5EF4-FFF2-40B4-BE49-F238E27FC236}">
                <a16:creationId xmlns:a16="http://schemas.microsoft.com/office/drawing/2014/main" id="{54593495-5B92-28EE-C61B-2AD7CBC1D4F7}"/>
              </a:ext>
            </a:extLst>
          </p:cNvPr>
          <p:cNvGraphicFramePr>
            <a:graphicFrameLocks noGrp="1"/>
          </p:cNvGraphicFramePr>
          <p:nvPr/>
        </p:nvGraphicFramePr>
        <p:xfrm>
          <a:off x="3611025" y="2133653"/>
          <a:ext cx="1741005" cy="1752530"/>
        </p:xfrm>
        <a:graphic>
          <a:graphicData uri="http://schemas.openxmlformats.org/drawingml/2006/table">
            <a:tbl>
              <a:tblPr firstRow="1" bandRow="1">
                <a:tableStyleId>{616DA210-FB5B-4158-B5E0-FEB733F419BA}</a:tableStyleId>
              </a:tblPr>
              <a:tblGrid>
                <a:gridCol w="348201">
                  <a:extLst>
                    <a:ext uri="{9D8B030D-6E8A-4147-A177-3AD203B41FA5}">
                      <a16:colId xmlns:a16="http://schemas.microsoft.com/office/drawing/2014/main" val="134512401"/>
                    </a:ext>
                  </a:extLst>
                </a:gridCol>
                <a:gridCol w="348201">
                  <a:extLst>
                    <a:ext uri="{9D8B030D-6E8A-4147-A177-3AD203B41FA5}">
                      <a16:colId xmlns:a16="http://schemas.microsoft.com/office/drawing/2014/main" val="746038712"/>
                    </a:ext>
                  </a:extLst>
                </a:gridCol>
                <a:gridCol w="348201">
                  <a:extLst>
                    <a:ext uri="{9D8B030D-6E8A-4147-A177-3AD203B41FA5}">
                      <a16:colId xmlns:a16="http://schemas.microsoft.com/office/drawing/2014/main" val="4187385805"/>
                    </a:ext>
                  </a:extLst>
                </a:gridCol>
                <a:gridCol w="348201">
                  <a:extLst>
                    <a:ext uri="{9D8B030D-6E8A-4147-A177-3AD203B41FA5}">
                      <a16:colId xmlns:a16="http://schemas.microsoft.com/office/drawing/2014/main" val="2149938028"/>
                    </a:ext>
                  </a:extLst>
                </a:gridCol>
                <a:gridCol w="348201">
                  <a:extLst>
                    <a:ext uri="{9D8B030D-6E8A-4147-A177-3AD203B41FA5}">
                      <a16:colId xmlns:a16="http://schemas.microsoft.com/office/drawing/2014/main" val="775088475"/>
                    </a:ext>
                  </a:extLst>
                </a:gridCol>
              </a:tblGrid>
              <a:tr h="349443">
                <a:tc>
                  <a:txBody>
                    <a:bodyPr/>
                    <a:lstStyle/>
                    <a:p>
                      <a:pPr algn="ctr"/>
                      <a:r>
                        <a:rPr lang="en-US" sz="1700" b="1" dirty="0"/>
                        <a:t>s</a:t>
                      </a:r>
                    </a:p>
                  </a:txBody>
                  <a:tcPr marL="91426" marR="91426" marT="45713" marB="45713"/>
                </a:tc>
                <a:tc>
                  <a:txBody>
                    <a:bodyPr/>
                    <a:lstStyle/>
                    <a:p>
                      <a:pPr algn="ctr"/>
                      <a:r>
                        <a:rPr lang="en-US" sz="1700" b="1" dirty="0"/>
                        <a:t>p</a:t>
                      </a:r>
                    </a:p>
                  </a:txBody>
                  <a:tcPr marL="91426" marR="91426" marT="45713" marB="45713"/>
                </a:tc>
                <a:tc>
                  <a:txBody>
                    <a:bodyPr/>
                    <a:lstStyle/>
                    <a:p>
                      <a:pPr algn="ctr"/>
                      <a:r>
                        <a:rPr lang="en-US" sz="1700" b="1" dirty="0"/>
                        <a:t>q</a:t>
                      </a:r>
                    </a:p>
                  </a:txBody>
                  <a:tcPr marL="91426" marR="91426" marT="45713" marB="45713"/>
                </a:tc>
                <a:tc>
                  <a:txBody>
                    <a:bodyPr/>
                    <a:lstStyle/>
                    <a:p>
                      <a:pPr algn="ctr"/>
                      <a:r>
                        <a:rPr lang="en-US" sz="1700" b="1" dirty="0"/>
                        <a:t>r</a:t>
                      </a:r>
                    </a:p>
                  </a:txBody>
                  <a:tcPr marL="91426" marR="91426" marT="45713" marB="45713"/>
                </a:tc>
                <a:tc>
                  <a:txBody>
                    <a:bodyPr/>
                    <a:lstStyle/>
                    <a:p>
                      <a:pPr algn="ctr"/>
                      <a:r>
                        <a:rPr lang="en-US" sz="1700" b="1" dirty="0"/>
                        <a:t>y</a:t>
                      </a:r>
                    </a:p>
                  </a:txBody>
                  <a:tcPr marL="91426" marR="91426" marT="45713" marB="45713"/>
                </a:tc>
                <a:extLst>
                  <a:ext uri="{0D108BD9-81ED-4DB2-BD59-A6C34878D82A}">
                    <a16:rowId xmlns:a16="http://schemas.microsoft.com/office/drawing/2014/main" val="1280359301"/>
                  </a:ext>
                </a:extLst>
              </a:tr>
              <a:tr h="349443">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extLst>
                  <a:ext uri="{0D108BD9-81ED-4DB2-BD59-A6C34878D82A}">
                    <a16:rowId xmlns:a16="http://schemas.microsoft.com/office/drawing/2014/main" val="3865033917"/>
                  </a:ext>
                </a:extLst>
              </a:tr>
              <a:tr h="349443">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extLst>
                  <a:ext uri="{0D108BD9-81ED-4DB2-BD59-A6C34878D82A}">
                    <a16:rowId xmlns:a16="http://schemas.microsoft.com/office/drawing/2014/main" val="4224380670"/>
                  </a:ext>
                </a:extLst>
              </a:tr>
              <a:tr h="349443">
                <a:tc>
                  <a:txBody>
                    <a:bodyPr/>
                    <a:lstStyle/>
                    <a:p>
                      <a:endParaRPr lang="en-US" sz="1700"/>
                    </a:p>
                  </a:txBody>
                  <a:tcPr marL="91426" marR="91426" marT="45713" marB="45713"/>
                </a:tc>
                <a:tc>
                  <a:txBody>
                    <a:bodyPr/>
                    <a:lstStyle/>
                    <a:p>
                      <a:endParaRPr lang="en-US" sz="1700" dirty="0"/>
                    </a:p>
                  </a:txBody>
                  <a:tcPr marL="91426" marR="91426" marT="45713" marB="45713"/>
                </a:tc>
                <a:tc>
                  <a:txBody>
                    <a:bodyPr/>
                    <a:lstStyle/>
                    <a:p>
                      <a:endParaRPr lang="en-US" sz="1700" dirty="0"/>
                    </a:p>
                  </a:txBody>
                  <a:tcPr marL="91426" marR="91426" marT="45713" marB="45713"/>
                </a:tc>
                <a:tc>
                  <a:txBody>
                    <a:bodyPr/>
                    <a:lstStyle/>
                    <a:p>
                      <a:endParaRPr lang="en-US" sz="1700"/>
                    </a:p>
                  </a:txBody>
                  <a:tcPr marL="91426" marR="91426" marT="45713" marB="45713"/>
                </a:tc>
                <a:tc>
                  <a:txBody>
                    <a:bodyPr/>
                    <a:lstStyle/>
                    <a:p>
                      <a:endParaRPr lang="en-US" sz="1700"/>
                    </a:p>
                  </a:txBody>
                  <a:tcPr marL="91426" marR="91426" marT="45713" marB="45713"/>
                </a:tc>
                <a:extLst>
                  <a:ext uri="{0D108BD9-81ED-4DB2-BD59-A6C34878D82A}">
                    <a16:rowId xmlns:a16="http://schemas.microsoft.com/office/drawing/2014/main" val="2091260950"/>
                  </a:ext>
                </a:extLst>
              </a:tr>
              <a:tr h="349443">
                <a:tc>
                  <a:txBody>
                    <a:bodyPr/>
                    <a:lstStyle/>
                    <a:p>
                      <a:endParaRPr lang="en-US" sz="1700" dirty="0"/>
                    </a:p>
                  </a:txBody>
                  <a:tcPr marL="91426" marR="91426" marT="45713" marB="45713"/>
                </a:tc>
                <a:tc>
                  <a:txBody>
                    <a:bodyPr/>
                    <a:lstStyle/>
                    <a:p>
                      <a:endParaRPr lang="en-US" sz="1700"/>
                    </a:p>
                  </a:txBody>
                  <a:tcPr marL="91426" marR="91426" marT="45713" marB="45713"/>
                </a:tc>
                <a:tc>
                  <a:txBody>
                    <a:bodyPr/>
                    <a:lstStyle/>
                    <a:p>
                      <a:endParaRPr lang="en-US" sz="1700" dirty="0"/>
                    </a:p>
                  </a:txBody>
                  <a:tcPr marL="91426" marR="91426" marT="45713" marB="45713"/>
                </a:tc>
                <a:tc>
                  <a:txBody>
                    <a:bodyPr/>
                    <a:lstStyle/>
                    <a:p>
                      <a:endParaRPr lang="en-US" sz="1700"/>
                    </a:p>
                  </a:txBody>
                  <a:tcPr marL="91426" marR="91426" marT="45713" marB="45713"/>
                </a:tc>
                <a:tc>
                  <a:txBody>
                    <a:bodyPr/>
                    <a:lstStyle/>
                    <a:p>
                      <a:endParaRPr lang="en-US" sz="1700" dirty="0"/>
                    </a:p>
                  </a:txBody>
                  <a:tcPr marL="91426" marR="91426" marT="45713" marB="45713"/>
                </a:tc>
                <a:extLst>
                  <a:ext uri="{0D108BD9-81ED-4DB2-BD59-A6C34878D82A}">
                    <a16:rowId xmlns:a16="http://schemas.microsoft.com/office/drawing/2014/main" val="1077706997"/>
                  </a:ext>
                </a:extLst>
              </a:tr>
            </a:tbl>
          </a:graphicData>
        </a:graphic>
      </p:graphicFrame>
      <p:sp>
        <p:nvSpPr>
          <p:cNvPr id="4" name="Arrow: Right 3">
            <a:extLst>
              <a:ext uri="{FF2B5EF4-FFF2-40B4-BE49-F238E27FC236}">
                <a16:creationId xmlns:a16="http://schemas.microsoft.com/office/drawing/2014/main" id="{A473CBF8-FB35-B91D-9FCC-6438EC584946}"/>
              </a:ext>
            </a:extLst>
          </p:cNvPr>
          <p:cNvSpPr/>
          <p:nvPr/>
        </p:nvSpPr>
        <p:spPr>
          <a:xfrm>
            <a:off x="2223060" y="2770255"/>
            <a:ext cx="1225862" cy="52418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16"/>
            <a:endParaRPr lang="en-US"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9B26515C-C074-F77E-8B4E-6AC06D513F04}"/>
              </a:ext>
            </a:extLst>
          </p:cNvPr>
          <p:cNvSpPr txBox="1"/>
          <p:nvPr/>
        </p:nvSpPr>
        <p:spPr>
          <a:xfrm>
            <a:off x="2253073" y="2308919"/>
            <a:ext cx="990559" cy="646331"/>
          </a:xfrm>
          <a:prstGeom prst="rect">
            <a:avLst/>
          </a:prstGeom>
          <a:noFill/>
        </p:spPr>
        <p:txBody>
          <a:bodyPr wrap="square" rtlCol="0">
            <a:spAutoFit/>
          </a:bodyPr>
          <a:lstStyle/>
          <a:p>
            <a:pPr algn="ctr" defTabSz="914216"/>
            <a:r>
              <a:rPr lang="en-US" dirty="0">
                <a:solidFill>
                  <a:prstClr val="black"/>
                </a:solidFill>
                <a:latin typeface="Calibri" panose="020F0502020204030204"/>
              </a:rPr>
              <a:t>Data Curation</a:t>
            </a:r>
          </a:p>
        </p:txBody>
      </p:sp>
      <p:sp>
        <p:nvSpPr>
          <p:cNvPr id="14" name="Rectangle: Rounded Corners 13">
            <a:extLst>
              <a:ext uri="{FF2B5EF4-FFF2-40B4-BE49-F238E27FC236}">
                <a16:creationId xmlns:a16="http://schemas.microsoft.com/office/drawing/2014/main" id="{D693AEF4-CD27-9955-7DE0-716D36D3FD09}"/>
              </a:ext>
            </a:extLst>
          </p:cNvPr>
          <p:cNvSpPr/>
          <p:nvPr/>
        </p:nvSpPr>
        <p:spPr>
          <a:xfrm>
            <a:off x="842496" y="2558412"/>
            <a:ext cx="1225862" cy="93207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539" dirty="0"/>
              <a:t>Real</a:t>
            </a:r>
          </a:p>
          <a:p>
            <a:pPr algn="ctr"/>
            <a:r>
              <a:rPr lang="en-US" sz="2539" dirty="0"/>
              <a:t>World</a:t>
            </a:r>
          </a:p>
        </p:txBody>
      </p:sp>
      <p:sp>
        <p:nvSpPr>
          <p:cNvPr id="15" name="Rectangle: Rounded Corners 14">
            <a:extLst>
              <a:ext uri="{FF2B5EF4-FFF2-40B4-BE49-F238E27FC236}">
                <a16:creationId xmlns:a16="http://schemas.microsoft.com/office/drawing/2014/main" id="{C52A48F7-766D-110C-A717-45141072DA00}"/>
              </a:ext>
            </a:extLst>
          </p:cNvPr>
          <p:cNvSpPr/>
          <p:nvPr/>
        </p:nvSpPr>
        <p:spPr>
          <a:xfrm>
            <a:off x="7131809" y="2618748"/>
            <a:ext cx="1225863" cy="928863"/>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2539" dirty="0"/>
              <a:t>ML</a:t>
            </a:r>
          </a:p>
          <a:p>
            <a:pPr algn="ctr"/>
            <a:r>
              <a:rPr lang="en-US" sz="2539" dirty="0"/>
              <a:t>Model</a:t>
            </a:r>
          </a:p>
        </p:txBody>
      </p:sp>
      <p:sp>
        <p:nvSpPr>
          <p:cNvPr id="16" name="Arrow: Right 15">
            <a:extLst>
              <a:ext uri="{FF2B5EF4-FFF2-40B4-BE49-F238E27FC236}">
                <a16:creationId xmlns:a16="http://schemas.microsoft.com/office/drawing/2014/main" id="{CDE9EEE0-87ED-D51F-A10A-8213FB3B4362}"/>
              </a:ext>
            </a:extLst>
          </p:cNvPr>
          <p:cNvSpPr/>
          <p:nvPr/>
        </p:nvSpPr>
        <p:spPr>
          <a:xfrm>
            <a:off x="5536632" y="2776537"/>
            <a:ext cx="1410577" cy="52418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16"/>
            <a:endParaRPr lang="en-US"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E6B713DB-7601-19E7-F335-A6D779F36376}"/>
              </a:ext>
            </a:extLst>
          </p:cNvPr>
          <p:cNvSpPr txBox="1"/>
          <p:nvPr/>
        </p:nvSpPr>
        <p:spPr>
          <a:xfrm>
            <a:off x="5519474" y="2301315"/>
            <a:ext cx="1225862" cy="646331"/>
          </a:xfrm>
          <a:prstGeom prst="rect">
            <a:avLst/>
          </a:prstGeom>
          <a:noFill/>
        </p:spPr>
        <p:txBody>
          <a:bodyPr wrap="square" rtlCol="0">
            <a:spAutoFit/>
          </a:bodyPr>
          <a:lstStyle/>
          <a:p>
            <a:pPr algn="ctr" defTabSz="914216"/>
            <a:r>
              <a:rPr lang="en-US" dirty="0">
                <a:solidFill>
                  <a:prstClr val="black"/>
                </a:solidFill>
                <a:latin typeface="Calibri" panose="020F0502020204030204"/>
              </a:rPr>
              <a:t>Data</a:t>
            </a:r>
          </a:p>
          <a:p>
            <a:pPr algn="ctr" defTabSz="914216"/>
            <a:r>
              <a:rPr lang="en-US" dirty="0">
                <a:solidFill>
                  <a:prstClr val="black"/>
                </a:solidFill>
                <a:latin typeface="Calibri" panose="020F0502020204030204"/>
              </a:rPr>
              <a:t>Preprocess</a:t>
            </a:r>
          </a:p>
        </p:txBody>
      </p:sp>
      <p:sp>
        <p:nvSpPr>
          <p:cNvPr id="18" name="Arrow: Right 17">
            <a:extLst>
              <a:ext uri="{FF2B5EF4-FFF2-40B4-BE49-F238E27FC236}">
                <a16:creationId xmlns:a16="http://schemas.microsoft.com/office/drawing/2014/main" id="{5139243D-798A-9EE9-1F07-0AD7B045682E}"/>
              </a:ext>
            </a:extLst>
          </p:cNvPr>
          <p:cNvSpPr/>
          <p:nvPr/>
        </p:nvSpPr>
        <p:spPr>
          <a:xfrm rot="19840657">
            <a:off x="8588335" y="2412286"/>
            <a:ext cx="844306" cy="4790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16"/>
            <a:endParaRPr lang="en-US" dirty="0">
              <a:solidFill>
                <a:prstClr val="white"/>
              </a:solidFill>
              <a:latin typeface="Calibri" panose="020F0502020204030204"/>
            </a:endParaRPr>
          </a:p>
        </p:txBody>
      </p:sp>
      <p:sp>
        <p:nvSpPr>
          <p:cNvPr id="20" name="Arrow: Right 19">
            <a:extLst>
              <a:ext uri="{FF2B5EF4-FFF2-40B4-BE49-F238E27FC236}">
                <a16:creationId xmlns:a16="http://schemas.microsoft.com/office/drawing/2014/main" id="{3597193D-8C32-AACE-CEC7-5D0E38455BF4}"/>
              </a:ext>
            </a:extLst>
          </p:cNvPr>
          <p:cNvSpPr/>
          <p:nvPr/>
        </p:nvSpPr>
        <p:spPr>
          <a:xfrm rot="1918518">
            <a:off x="8595019" y="3219551"/>
            <a:ext cx="844306" cy="4790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16"/>
            <a:endParaRPr lang="en-US"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70C54F58-A659-3515-9502-6BD0E588360E}"/>
              </a:ext>
            </a:extLst>
          </p:cNvPr>
          <p:cNvSpPr txBox="1"/>
          <p:nvPr/>
        </p:nvSpPr>
        <p:spPr>
          <a:xfrm>
            <a:off x="702521" y="4067651"/>
            <a:ext cx="6042815" cy="1525289"/>
          </a:xfrm>
          <a:prstGeom prst="rect">
            <a:avLst/>
          </a:prstGeom>
          <a:noFill/>
        </p:spPr>
        <p:txBody>
          <a:bodyPr wrap="square" rtlCol="0">
            <a:spAutoFit/>
          </a:bodyPr>
          <a:lstStyle/>
          <a:p>
            <a:pPr algn="just" defTabSz="914216"/>
            <a:r>
              <a:rPr lang="en-US" sz="2328" dirty="0">
                <a:solidFill>
                  <a:prstClr val="black"/>
                </a:solidFill>
                <a:ea typeface="Yu Gothic UI Light" panose="020B0300000000000000" pitchFamily="34" charset="-128"/>
              </a:rPr>
              <a:t>Real world examples of Algorithmic Bias include:</a:t>
            </a:r>
          </a:p>
          <a:p>
            <a:pPr marL="362822" indent="-362822" algn="just" defTabSz="914216">
              <a:buFont typeface="Wingdings" panose="05000000000000000000" pitchFamily="2" charset="2"/>
              <a:buChar char="§"/>
            </a:pPr>
            <a:r>
              <a:rPr lang="en-US" sz="2328" dirty="0">
                <a:solidFill>
                  <a:prstClr val="black"/>
                </a:solidFill>
                <a:ea typeface="Yu Gothic UI Light" panose="020B0300000000000000" pitchFamily="34" charset="-128"/>
              </a:rPr>
              <a:t>COMPAS recidivism risk prediction</a:t>
            </a:r>
          </a:p>
          <a:p>
            <a:pPr marL="362822" indent="-362822" algn="just" defTabSz="914216">
              <a:buFont typeface="Wingdings" panose="05000000000000000000" pitchFamily="2" charset="2"/>
              <a:buChar char="§"/>
            </a:pPr>
            <a:r>
              <a:rPr lang="en-US" sz="2328" dirty="0">
                <a:solidFill>
                  <a:prstClr val="black"/>
                </a:solidFill>
                <a:ea typeface="Yu Gothic UI Light" panose="020B0300000000000000" pitchFamily="34" charset="-128"/>
              </a:rPr>
              <a:t>Amazon’s recruitment algorithm</a:t>
            </a:r>
          </a:p>
          <a:p>
            <a:pPr marL="362822" indent="-362822" algn="just" defTabSz="914216">
              <a:buFont typeface="Wingdings" panose="05000000000000000000" pitchFamily="2" charset="2"/>
              <a:buChar char="§"/>
            </a:pPr>
            <a:r>
              <a:rPr lang="en-US" sz="2328" dirty="0">
                <a:solidFill>
                  <a:prstClr val="black"/>
                </a:solidFill>
                <a:ea typeface="Yu Gothic UI Light" panose="020B0300000000000000" pitchFamily="34" charset="-128"/>
              </a:rPr>
              <a:t>PredPol’s predictive policing algorithm</a:t>
            </a:r>
          </a:p>
        </p:txBody>
      </p:sp>
      <p:sp>
        <p:nvSpPr>
          <p:cNvPr id="28" name="Arrow: Up 27">
            <a:extLst>
              <a:ext uri="{FF2B5EF4-FFF2-40B4-BE49-F238E27FC236}">
                <a16:creationId xmlns:a16="http://schemas.microsoft.com/office/drawing/2014/main" id="{D9C07C05-4E6F-E633-0809-D82E25D83C28}"/>
              </a:ext>
            </a:extLst>
          </p:cNvPr>
          <p:cNvSpPr/>
          <p:nvPr/>
        </p:nvSpPr>
        <p:spPr>
          <a:xfrm>
            <a:off x="10221622" y="2174056"/>
            <a:ext cx="238712" cy="596199"/>
          </a:xfrm>
          <a:prstGeom prst="up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905" dirty="0"/>
          </a:p>
        </p:txBody>
      </p:sp>
      <p:sp>
        <p:nvSpPr>
          <p:cNvPr id="29" name="Arrow: Up 28">
            <a:extLst>
              <a:ext uri="{FF2B5EF4-FFF2-40B4-BE49-F238E27FC236}">
                <a16:creationId xmlns:a16="http://schemas.microsoft.com/office/drawing/2014/main" id="{702C5F07-B543-D735-CDC1-9452527E16D3}"/>
              </a:ext>
            </a:extLst>
          </p:cNvPr>
          <p:cNvSpPr/>
          <p:nvPr/>
        </p:nvSpPr>
        <p:spPr>
          <a:xfrm rot="10800000">
            <a:off x="10221620" y="3392536"/>
            <a:ext cx="238712" cy="599891"/>
          </a:xfrm>
          <a:prstGeom prst="upArrow">
            <a:avLst/>
          </a:prstGeom>
          <a:solidFill>
            <a:srgbClr val="F1582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905" dirty="0"/>
          </a:p>
        </p:txBody>
      </p:sp>
      <p:sp>
        <p:nvSpPr>
          <p:cNvPr id="6" name="TextBox 5">
            <a:extLst>
              <a:ext uri="{FF2B5EF4-FFF2-40B4-BE49-F238E27FC236}">
                <a16:creationId xmlns:a16="http://schemas.microsoft.com/office/drawing/2014/main" id="{801A546D-A021-1B2A-F257-4B11855EBD18}"/>
              </a:ext>
            </a:extLst>
          </p:cNvPr>
          <p:cNvSpPr txBox="1"/>
          <p:nvPr/>
        </p:nvSpPr>
        <p:spPr>
          <a:xfrm>
            <a:off x="9305487" y="4240409"/>
            <a:ext cx="1225862" cy="646331"/>
          </a:xfrm>
          <a:prstGeom prst="rect">
            <a:avLst/>
          </a:prstGeom>
          <a:noFill/>
        </p:spPr>
        <p:txBody>
          <a:bodyPr wrap="square" rtlCol="0">
            <a:spAutoFit/>
          </a:bodyPr>
          <a:lstStyle/>
          <a:p>
            <a:pPr algn="ctr" defTabSz="914216"/>
            <a:r>
              <a:rPr lang="en-US" dirty="0">
                <a:solidFill>
                  <a:prstClr val="black"/>
                </a:solidFill>
                <a:latin typeface="Calibri" panose="020F0502020204030204"/>
              </a:rPr>
              <a:t>Population</a:t>
            </a:r>
          </a:p>
          <a:p>
            <a:pPr algn="ctr" defTabSz="914216"/>
            <a:r>
              <a:rPr lang="en-US" dirty="0">
                <a:solidFill>
                  <a:prstClr val="black"/>
                </a:solidFill>
                <a:latin typeface="Calibri" panose="020F0502020204030204"/>
              </a:rPr>
              <a:t>groups</a:t>
            </a:r>
          </a:p>
        </p:txBody>
      </p:sp>
      <p:pic>
        <p:nvPicPr>
          <p:cNvPr id="8" name="Picture 7" descr="A picture containing icon&#10;&#10;Description automatically generated">
            <a:extLst>
              <a:ext uri="{FF2B5EF4-FFF2-40B4-BE49-F238E27FC236}">
                <a16:creationId xmlns:a16="http://schemas.microsoft.com/office/drawing/2014/main" id="{40496732-7E13-B18F-4203-36B739F1AB59}"/>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ackgroundRemoval t="3672" b="95838" l="9155" r="92254">
                        <a14:foregroundMark x1="59859" y1="9302" x2="59859" y2="9302"/>
                        <a14:foregroundMark x1="42606" y1="7956" x2="42606" y2="7956"/>
                        <a14:foregroundMark x1="42254" y1="3794" x2="42254" y2="3794"/>
                        <a14:foregroundMark x1="92254" y1="30845" x2="92254" y2="30845"/>
                        <a14:foregroundMark x1="37676" y1="91799" x2="37676" y2="91799"/>
                        <a14:foregroundMark x1="68662" y1="93635" x2="68662" y2="93635"/>
                        <a14:foregroundMark x1="39085" y1="95349" x2="39085" y2="95349"/>
                        <a14:foregroundMark x1="68310" y1="95838" x2="68310" y2="95838"/>
                      </a14:backgroundRemoval>
                    </a14:imgEffect>
                  </a14:imgLayer>
                </a14:imgProps>
              </a:ext>
            </a:extLst>
          </a:blip>
          <a:stretch>
            <a:fillRect/>
          </a:stretch>
        </p:blipFill>
        <p:spPr>
          <a:xfrm flipH="1">
            <a:off x="9663302" y="1966125"/>
            <a:ext cx="441257" cy="1027891"/>
          </a:xfrm>
          <a:prstGeom prst="rect">
            <a:avLst/>
          </a:prstGeom>
        </p:spPr>
      </p:pic>
      <p:pic>
        <p:nvPicPr>
          <p:cNvPr id="10" name="Picture 9" descr="Shape, icon&#10;&#10;Description automatically generated">
            <a:extLst>
              <a:ext uri="{FF2B5EF4-FFF2-40B4-BE49-F238E27FC236}">
                <a16:creationId xmlns:a16="http://schemas.microsoft.com/office/drawing/2014/main" id="{B3244D6D-1A95-64D3-55AA-BEEBD4819622}"/>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backgroundRemoval t="3686" b="97912" l="8621" r="93319">
                        <a14:foregroundMark x1="47629" y1="12162" x2="47629" y2="12162"/>
                        <a14:foregroundMark x1="52155" y1="7248" x2="52155" y2="7248"/>
                        <a14:foregroundMark x1="49569" y1="3808" x2="49569" y2="3808"/>
                        <a14:foregroundMark x1="39655" y1="92752" x2="39655" y2="92752"/>
                        <a14:foregroundMark x1="60129" y1="95209" x2="60129" y2="95209"/>
                        <a14:foregroundMark x1="41595" y1="96069" x2="41595" y2="96069"/>
                        <a14:foregroundMark x1="93319" y1="44963" x2="93319" y2="44963"/>
                        <a14:foregroundMark x1="57974" y1="97052" x2="57974" y2="97052"/>
                        <a14:foregroundMark x1="40948" y1="97543" x2="40948" y2="97543"/>
                        <a14:foregroundMark x1="60129" y1="97912" x2="60129" y2="97912"/>
                        <a14:foregroundMark x1="8621" y1="45455" x2="8621" y2="45455"/>
                      </a14:backgroundRemoval>
                    </a14:imgEffect>
                  </a14:imgLayer>
                </a14:imgProps>
              </a:ext>
            </a:extLst>
          </a:blip>
          <a:stretch>
            <a:fillRect/>
          </a:stretch>
        </p:blipFill>
        <p:spPr>
          <a:xfrm>
            <a:off x="9592515" y="3181248"/>
            <a:ext cx="582831" cy="1022466"/>
          </a:xfrm>
          <a:prstGeom prst="rect">
            <a:avLst/>
          </a:prstGeom>
        </p:spPr>
      </p:pic>
      <p:pic>
        <p:nvPicPr>
          <p:cNvPr id="7" name="Picture 6" descr="A picture containing object&#10;&#10;Description generated with very high confidence">
            <a:extLst>
              <a:ext uri="{FF2B5EF4-FFF2-40B4-BE49-F238E27FC236}">
                <a16:creationId xmlns:a16="http://schemas.microsoft.com/office/drawing/2014/main" id="{B71DA244-4722-E1B7-BCA6-8C84075EE0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60230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P spid="4" grpId="0" animBg="1"/>
      <p:bldP spid="11" grpId="0"/>
      <p:bldP spid="14" grpId="0" animBg="1"/>
      <p:bldP spid="15" grpId="0" animBg="1"/>
      <p:bldP spid="16" grpId="0" animBg="1"/>
      <p:bldP spid="17" grpId="0"/>
      <p:bldP spid="18" grpId="0" animBg="1"/>
      <p:bldP spid="20" grpId="0" animBg="1"/>
      <p:bldP spid="26" grpId="0"/>
      <p:bldP spid="28" grpId="0" animBg="1"/>
      <p:bldP spid="29"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RQ2: Effect on Utility</a:t>
            </a:r>
          </a:p>
        </p:txBody>
      </p:sp>
      <p:pic>
        <p:nvPicPr>
          <p:cNvPr id="9" name="Picture 8" descr="A picture containing chart&#10;&#10;Description automatically generated">
            <a:extLst>
              <a:ext uri="{FF2B5EF4-FFF2-40B4-BE49-F238E27FC236}">
                <a16:creationId xmlns:a16="http://schemas.microsoft.com/office/drawing/2014/main" id="{CD7AD725-29C5-CDC9-A628-12090F469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789" y="773709"/>
            <a:ext cx="4944801" cy="3532001"/>
          </a:xfrm>
          <a:prstGeom prst="rect">
            <a:avLst/>
          </a:prstGeom>
        </p:spPr>
      </p:pic>
      <p:pic>
        <p:nvPicPr>
          <p:cNvPr id="15" name="Picture 14" descr="Table&#10;&#10;Description automatically generated">
            <a:extLst>
              <a:ext uri="{FF2B5EF4-FFF2-40B4-BE49-F238E27FC236}">
                <a16:creationId xmlns:a16="http://schemas.microsoft.com/office/drawing/2014/main" id="{1D5492A1-34F0-B86F-1E72-67B494491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735" y="839702"/>
            <a:ext cx="4313618" cy="2936775"/>
          </a:xfrm>
          <a:prstGeom prst="rect">
            <a:avLst/>
          </a:prstGeom>
        </p:spPr>
      </p:pic>
      <p:sp>
        <p:nvSpPr>
          <p:cNvPr id="16" name="TextBox 15">
            <a:extLst>
              <a:ext uri="{FF2B5EF4-FFF2-40B4-BE49-F238E27FC236}">
                <a16:creationId xmlns:a16="http://schemas.microsoft.com/office/drawing/2014/main" id="{57D1DE8B-CCB4-251C-76F8-AFD8ADAB6B75}"/>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Utility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worse utility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sp>
        <p:nvSpPr>
          <p:cNvPr id="17" name="Rectangle 16">
            <a:extLst>
              <a:ext uri="{FF2B5EF4-FFF2-40B4-BE49-F238E27FC236}">
                <a16:creationId xmlns:a16="http://schemas.microsoft.com/office/drawing/2014/main" id="{26E59E2C-B81E-F42A-4711-8C1E62D514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One should not blindly opt for more interventions</a:t>
            </a:r>
          </a:p>
        </p:txBody>
      </p:sp>
      <p:sp>
        <p:nvSpPr>
          <p:cNvPr id="18" name="TextBox 17">
            <a:extLst>
              <a:ext uri="{FF2B5EF4-FFF2-40B4-BE49-F238E27FC236}">
                <a16:creationId xmlns:a16="http://schemas.microsoft.com/office/drawing/2014/main" id="{116509FD-C4B3-56C4-A153-426A55C00172}"/>
              </a:ext>
            </a:extLst>
          </p:cNvPr>
          <p:cNvSpPr txBox="1"/>
          <p:nvPr/>
        </p:nvSpPr>
        <p:spPr>
          <a:xfrm>
            <a:off x="6549919" y="4344974"/>
            <a:ext cx="44645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Mean Accuracy and F1 Score for different numbers of interventions across all datasets.</a:t>
            </a:r>
          </a:p>
        </p:txBody>
      </p:sp>
      <p:pic>
        <p:nvPicPr>
          <p:cNvPr id="2" name="Picture 1" descr="A picture containing object&#10;&#10;Description generated with very high confidence">
            <a:extLst>
              <a:ext uri="{FF2B5EF4-FFF2-40B4-BE49-F238E27FC236}">
                <a16:creationId xmlns:a16="http://schemas.microsoft.com/office/drawing/2014/main" id="{B4695996-8F4A-A34C-1816-8D3931D44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197727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 waterfall chart&#10;&#10;Description automatically generated">
            <a:extLst>
              <a:ext uri="{FF2B5EF4-FFF2-40B4-BE49-F238E27FC236}">
                <a16:creationId xmlns:a16="http://schemas.microsoft.com/office/drawing/2014/main" id="{C2E2581F-5FE9-B784-B2D9-3AFF5A5A8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8" y="799334"/>
            <a:ext cx="7172770" cy="2614147"/>
          </a:xfrm>
          <a:prstGeom prst="rect">
            <a:avLst/>
          </a:prstGeom>
        </p:spPr>
      </p:pic>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RQ3: Effect on Individual Groups</a:t>
            </a:r>
          </a:p>
        </p:txBody>
      </p:sp>
      <p:pic>
        <p:nvPicPr>
          <p:cNvPr id="8" name="Picture 7" descr="Chart&#10;&#10;Description automatically generated with low confidence">
            <a:extLst>
              <a:ext uri="{FF2B5EF4-FFF2-40B4-BE49-F238E27FC236}">
                <a16:creationId xmlns:a16="http://schemas.microsoft.com/office/drawing/2014/main" id="{D8DD122E-58D3-1239-88F7-F64BF521F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92" y="1062946"/>
            <a:ext cx="3928319" cy="2410522"/>
          </a:xfrm>
          <a:prstGeom prst="rect">
            <a:avLst/>
          </a:prstGeom>
        </p:spPr>
      </p:pic>
      <p:sp>
        <p:nvSpPr>
          <p:cNvPr id="9" name="TextBox 8">
            <a:extLst>
              <a:ext uri="{FF2B5EF4-FFF2-40B4-BE49-F238E27FC236}">
                <a16:creationId xmlns:a16="http://schemas.microsoft.com/office/drawing/2014/main" id="{3EA42FE1-4F50-E2AC-C00E-704C0B2F7901}"/>
              </a:ext>
            </a:extLst>
          </p:cNvPr>
          <p:cNvSpPr txBox="1"/>
          <p:nvPr/>
        </p:nvSpPr>
        <p:spPr>
          <a:xfrm>
            <a:off x="2014874" y="3286738"/>
            <a:ext cx="107337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F1 Score</a:t>
            </a:r>
          </a:p>
        </p:txBody>
      </p:sp>
      <p:sp>
        <p:nvSpPr>
          <p:cNvPr id="10" name="TextBox 9">
            <a:extLst>
              <a:ext uri="{FF2B5EF4-FFF2-40B4-BE49-F238E27FC236}">
                <a16:creationId xmlns:a16="http://schemas.microsoft.com/office/drawing/2014/main" id="{AE55C12D-DE0B-54E0-DDF6-F2308ACFF3D5}"/>
              </a:ext>
            </a:extLst>
          </p:cNvPr>
          <p:cNvSpPr txBox="1"/>
          <p:nvPr/>
        </p:nvSpPr>
        <p:spPr>
          <a:xfrm>
            <a:off x="9494824" y="3362595"/>
            <a:ext cx="12291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Base Rate</a:t>
            </a:r>
          </a:p>
        </p:txBody>
      </p:sp>
      <p:sp>
        <p:nvSpPr>
          <p:cNvPr id="11" name="TextBox 10">
            <a:extLst>
              <a:ext uri="{FF2B5EF4-FFF2-40B4-BE49-F238E27FC236}">
                <a16:creationId xmlns:a16="http://schemas.microsoft.com/office/drawing/2014/main" id="{5E28A934-9A35-332B-3122-C6D07436C309}"/>
              </a:ext>
            </a:extLst>
          </p:cNvPr>
          <p:cNvSpPr txBox="1"/>
          <p:nvPr/>
        </p:nvSpPr>
        <p:spPr>
          <a:xfrm>
            <a:off x="5528793" y="3286738"/>
            <a:ext cx="113441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Accuracy</a:t>
            </a:r>
          </a:p>
        </p:txBody>
      </p:sp>
      <p:sp>
        <p:nvSpPr>
          <p:cNvPr id="12" name="TextBox 11">
            <a:extLst>
              <a:ext uri="{FF2B5EF4-FFF2-40B4-BE49-F238E27FC236}">
                <a16:creationId xmlns:a16="http://schemas.microsoft.com/office/drawing/2014/main" id="{A0F6126C-C28E-8A6F-45BB-B11895407A31}"/>
              </a:ext>
            </a:extLst>
          </p:cNvPr>
          <p:cNvSpPr txBox="1"/>
          <p:nvPr/>
        </p:nvSpPr>
        <p:spPr>
          <a:xfrm>
            <a:off x="5898040" y="6274892"/>
            <a:ext cx="22549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False Negative Rate</a:t>
            </a:r>
          </a:p>
        </p:txBody>
      </p:sp>
      <p:sp>
        <p:nvSpPr>
          <p:cNvPr id="13" name="TextBox 12">
            <a:extLst>
              <a:ext uri="{FF2B5EF4-FFF2-40B4-BE49-F238E27FC236}">
                <a16:creationId xmlns:a16="http://schemas.microsoft.com/office/drawing/2014/main" id="{2C333478-AC83-6015-AC5F-008FA72365D7}"/>
              </a:ext>
            </a:extLst>
          </p:cNvPr>
          <p:cNvSpPr txBox="1"/>
          <p:nvPr/>
        </p:nvSpPr>
        <p:spPr>
          <a:xfrm>
            <a:off x="1888782" y="6274892"/>
            <a:ext cx="215020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False Positive Rate</a:t>
            </a:r>
          </a:p>
        </p:txBody>
      </p:sp>
      <p:pic>
        <p:nvPicPr>
          <p:cNvPr id="2" name="Picture 1" descr="A picture containing object&#10;&#10;Description generated with very high confidence">
            <a:extLst>
              <a:ext uri="{FF2B5EF4-FFF2-40B4-BE49-F238E27FC236}">
                <a16:creationId xmlns:a16="http://schemas.microsoft.com/office/drawing/2014/main" id="{6B298FB8-C186-7BC3-6D8D-0DC716F8E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E93369A7-A82B-BD2F-E0B2-722CFDF95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9315" y="3811706"/>
            <a:ext cx="3485529" cy="2614147"/>
          </a:xfrm>
          <a:prstGeom prst="rect">
            <a:avLst/>
          </a:prstGeom>
        </p:spPr>
      </p:pic>
      <p:pic>
        <p:nvPicPr>
          <p:cNvPr id="15" name="Picture 14" descr="Chart&#10;&#10;Description automatically generated">
            <a:extLst>
              <a:ext uri="{FF2B5EF4-FFF2-40B4-BE49-F238E27FC236}">
                <a16:creationId xmlns:a16="http://schemas.microsoft.com/office/drawing/2014/main" id="{DDE9C4A2-CBB1-9D6E-48A4-2930249EA1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460" y="3703269"/>
            <a:ext cx="3575927" cy="2681945"/>
          </a:xfrm>
          <a:prstGeom prst="rect">
            <a:avLst/>
          </a:prstGeom>
        </p:spPr>
      </p:pic>
    </p:spTree>
    <p:extLst>
      <p:ext uri="{BB962C8B-B14F-4D97-AF65-F5344CB8AC3E}">
        <p14:creationId xmlns:p14="http://schemas.microsoft.com/office/powerpoint/2010/main" val="47843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Effect on Fairness-Utility Tradeoff</a:t>
            </a:r>
          </a:p>
        </p:txBody>
      </p:sp>
      <p:pic>
        <p:nvPicPr>
          <p:cNvPr id="3" name="Picture 2" descr="Chart, scatter chart&#10;&#10;Description automatically generated">
            <a:extLst>
              <a:ext uri="{FF2B5EF4-FFF2-40B4-BE49-F238E27FC236}">
                <a16:creationId xmlns:a16="http://schemas.microsoft.com/office/drawing/2014/main" id="{ADF5C43F-A04C-3C9C-4CFE-FE71649EA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99" y="2918961"/>
            <a:ext cx="11059886" cy="26062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7B752A70-5226-B5F8-5A5D-47869954A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32" y="683091"/>
            <a:ext cx="11059886" cy="1790950"/>
          </a:xfrm>
          <a:prstGeom prst="rect">
            <a:avLst/>
          </a:prstGeom>
        </p:spPr>
      </p:pic>
      <p:sp>
        <p:nvSpPr>
          <p:cNvPr id="7" name="TextBox 6">
            <a:extLst>
              <a:ext uri="{FF2B5EF4-FFF2-40B4-BE49-F238E27FC236}">
                <a16:creationId xmlns:a16="http://schemas.microsoft.com/office/drawing/2014/main" id="{F2D4A5ED-27EA-E971-B435-FF14B912DA19}"/>
              </a:ext>
            </a:extLst>
          </p:cNvPr>
          <p:cNvSpPr txBox="1"/>
          <p:nvPr/>
        </p:nvSpPr>
        <p:spPr>
          <a:xfrm>
            <a:off x="873004" y="2405780"/>
            <a:ext cx="104459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Spearman correlation coefficient between F1 score and fairness metrics for different number of interventions.</a:t>
            </a:r>
          </a:p>
        </p:txBody>
      </p:sp>
      <p:sp>
        <p:nvSpPr>
          <p:cNvPr id="8" name="TextBox 7">
            <a:extLst>
              <a:ext uri="{FF2B5EF4-FFF2-40B4-BE49-F238E27FC236}">
                <a16:creationId xmlns:a16="http://schemas.microsoft.com/office/drawing/2014/main" id="{8A0E7A0D-8598-806B-F302-784FA14862C4}"/>
              </a:ext>
            </a:extLst>
          </p:cNvPr>
          <p:cNvSpPr txBox="1"/>
          <p:nvPr/>
        </p:nvSpPr>
        <p:spPr>
          <a:xfrm>
            <a:off x="873004" y="5508783"/>
            <a:ext cx="112147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Relation between Statistical Parity difference and F1 score for different numbers of interventions from 0 to 3 (A - D). </a:t>
            </a:r>
          </a:p>
        </p:txBody>
      </p:sp>
      <p:sp>
        <p:nvSpPr>
          <p:cNvPr id="2" name="Rectangle 1">
            <a:extLst>
              <a:ext uri="{FF2B5EF4-FFF2-40B4-BE49-F238E27FC236}">
                <a16:creationId xmlns:a16="http://schemas.microsoft.com/office/drawing/2014/main" id="{6DB9526A-6D8F-C539-6FB7-8C4618A062E8}"/>
              </a:ext>
            </a:extLst>
          </p:cNvPr>
          <p:cNvSpPr/>
          <p:nvPr/>
        </p:nvSpPr>
        <p:spPr>
          <a:xfrm>
            <a:off x="0" y="5835640"/>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With more number of interventions, fairness-utility tradeoff weakens  </a:t>
            </a:r>
          </a:p>
        </p:txBody>
      </p:sp>
      <p:pic>
        <p:nvPicPr>
          <p:cNvPr id="5" name="Picture 4" descr="A picture containing object&#10;&#10;Description generated with very high confidence">
            <a:extLst>
              <a:ext uri="{FF2B5EF4-FFF2-40B4-BE49-F238E27FC236}">
                <a16:creationId xmlns:a16="http://schemas.microsoft.com/office/drawing/2014/main" id="{5B7CE1E9-E34C-E70C-55C1-DA1AE4791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60760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304767E9-2DA3-B49C-DC87-3F0F36880D22}"/>
              </a:ext>
            </a:extLst>
          </p:cNvPr>
          <p:cNvSpPr/>
          <p:nvPr/>
        </p:nvSpPr>
        <p:spPr>
          <a:xfrm>
            <a:off x="243840" y="1065475"/>
            <a:ext cx="2181308" cy="214685"/>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3C6F3C-6AF4-50B2-44CE-6D5B63F88B33}"/>
              </a:ext>
            </a:extLst>
          </p:cNvPr>
          <p:cNvSpPr/>
          <p:nvPr/>
        </p:nvSpPr>
        <p:spPr>
          <a:xfrm>
            <a:off x="-7951" y="5843878"/>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If the end goal is to achieve the best accuracy, do not use any intervention</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icture containing object&#10;&#10;Description generated with very high confidence">
            <a:extLst>
              <a:ext uri="{FF2B5EF4-FFF2-40B4-BE49-F238E27FC236}">
                <a16:creationId xmlns:a16="http://schemas.microsoft.com/office/drawing/2014/main" id="{43F54BAC-06C1-F1CF-52B2-E4E42C294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86187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ADCA7CC6-43E0-CC55-BD29-A9611ECFDB60}"/>
              </a:ext>
            </a:extLst>
          </p:cNvPr>
          <p:cNvSpPr/>
          <p:nvPr/>
        </p:nvSpPr>
        <p:spPr>
          <a:xfrm>
            <a:off x="2496710" y="1065475"/>
            <a:ext cx="1415332" cy="214685"/>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45B1B7-FC27-BB11-F8DD-4169D1C08B75}"/>
              </a:ext>
            </a:extLst>
          </p:cNvPr>
          <p:cNvSpPr/>
          <p:nvPr/>
        </p:nvSpPr>
        <p:spPr>
          <a:xfrm>
            <a:off x="0" y="5843878"/>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Applying more interventions does not always lead to a significant loss in utility</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55AFE7D-005D-8C49-B683-3685F03BFCED}"/>
              </a:ext>
            </a:extLst>
          </p:cNvPr>
          <p:cNvSpPr/>
          <p:nvPr/>
        </p:nvSpPr>
        <p:spPr>
          <a:xfrm>
            <a:off x="923677" y="1694954"/>
            <a:ext cx="1415332" cy="214685"/>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7" name="Picture 6" descr="A picture containing object&#10;&#10;Description generated with very high confidence">
            <a:extLst>
              <a:ext uri="{FF2B5EF4-FFF2-40B4-BE49-F238E27FC236}">
                <a16:creationId xmlns:a16="http://schemas.microsoft.com/office/drawing/2014/main" id="{5F1F0B07-95B2-CC00-C629-5D6E16FBA3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7732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D1C0891C-5E6E-D244-52DC-412075C00B10}"/>
              </a:ext>
            </a:extLst>
          </p:cNvPr>
          <p:cNvSpPr/>
          <p:nvPr/>
        </p:nvSpPr>
        <p:spPr>
          <a:xfrm>
            <a:off x="7043596" y="3410894"/>
            <a:ext cx="1738265" cy="246707"/>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6493A9-CC6D-0486-1649-60DD36F6D3A4}"/>
              </a:ext>
            </a:extLst>
          </p:cNvPr>
          <p:cNvSpPr/>
          <p:nvPr/>
        </p:nvSpPr>
        <p:spPr>
          <a:xfrm>
            <a:off x="0" y="5834825"/>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There are several interventions that rank worse than the baseline case</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F8B62EA5-8488-4211-9554-1DEE34E28666}"/>
              </a:ext>
            </a:extLst>
          </p:cNvPr>
          <p:cNvSpPr/>
          <p:nvPr/>
        </p:nvSpPr>
        <p:spPr>
          <a:xfrm>
            <a:off x="283945" y="3410893"/>
            <a:ext cx="11611276" cy="2179781"/>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7" name="Picture 6" descr="A picture containing object&#10;&#10;Description generated with very high confidence">
            <a:extLst>
              <a:ext uri="{FF2B5EF4-FFF2-40B4-BE49-F238E27FC236}">
                <a16:creationId xmlns:a16="http://schemas.microsoft.com/office/drawing/2014/main" id="{73A10C9F-D4F9-5794-CACC-5F47B092A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05193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D1C0891C-5E6E-D244-52DC-412075C00B10}"/>
              </a:ext>
            </a:extLst>
          </p:cNvPr>
          <p:cNvSpPr/>
          <p:nvPr/>
        </p:nvSpPr>
        <p:spPr>
          <a:xfrm>
            <a:off x="4019738" y="1047298"/>
            <a:ext cx="7858409" cy="246707"/>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6493A9-CC6D-0486-1649-60DD36F6D3A4}"/>
              </a:ext>
            </a:extLst>
          </p:cNvPr>
          <p:cNvSpPr/>
          <p:nvPr/>
        </p:nvSpPr>
        <p:spPr>
          <a:xfrm>
            <a:off x="0" y="5843878"/>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There is no silver bullet for all fairness metrics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icture containing object&#10;&#10;Description generated with very high confidence">
            <a:extLst>
              <a:ext uri="{FF2B5EF4-FFF2-40B4-BE49-F238E27FC236}">
                <a16:creationId xmlns:a16="http://schemas.microsoft.com/office/drawing/2014/main" id="{C1B5E3DB-398D-AF39-9A27-640A3D472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48021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D1C0891C-5E6E-D244-52DC-412075C00B10}"/>
              </a:ext>
            </a:extLst>
          </p:cNvPr>
          <p:cNvSpPr/>
          <p:nvPr/>
        </p:nvSpPr>
        <p:spPr>
          <a:xfrm>
            <a:off x="922422" y="1047298"/>
            <a:ext cx="10955726" cy="246707"/>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6493A9-CC6D-0486-1649-60DD36F6D3A4}"/>
              </a:ext>
            </a:extLst>
          </p:cNvPr>
          <p:cNvSpPr/>
          <p:nvPr/>
        </p:nvSpPr>
        <p:spPr>
          <a:xfrm>
            <a:off x="0" y="5843878"/>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The top interventions for all metrics are predominantly cascaded interventions</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3FF7B12-5F1B-07D4-9121-0428E6946A67}"/>
              </a:ext>
            </a:extLst>
          </p:cNvPr>
          <p:cNvSpPr/>
          <p:nvPr/>
        </p:nvSpPr>
        <p:spPr>
          <a:xfrm>
            <a:off x="922422" y="1047299"/>
            <a:ext cx="10955726" cy="2217270"/>
          </a:xfrm>
          <a:prstGeom prst="rect">
            <a:avLst/>
          </a:prstGeom>
          <a:noFill/>
          <a:ln w="28575" cap="flat" cmpd="sng" algn="ctr">
            <a:solidFill>
              <a:schemeClr val="accent3">
                <a:lumMod val="75000"/>
              </a:schemeClr>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7" name="Picture 6" descr="A picture containing object&#10;&#10;Description generated with very high confidence">
            <a:extLst>
              <a:ext uri="{FF2B5EF4-FFF2-40B4-BE49-F238E27FC236}">
                <a16:creationId xmlns:a16="http://schemas.microsoft.com/office/drawing/2014/main" id="{34B4D6E9-F3C3-8383-5E3F-C0C06BF38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402131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RQ4: Comparison between Interventions</a:t>
            </a:r>
          </a:p>
        </p:txBody>
      </p:sp>
      <p:pic>
        <p:nvPicPr>
          <p:cNvPr id="3" name="Picture 2" descr="Table&#10;&#10;Description automatically generated">
            <a:extLst>
              <a:ext uri="{FF2B5EF4-FFF2-40B4-BE49-F238E27FC236}">
                <a16:creationId xmlns:a16="http://schemas.microsoft.com/office/drawing/2014/main" id="{18C6029D-F835-2907-797B-69E6DB4C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773709"/>
            <a:ext cx="11704320" cy="4877427"/>
          </a:xfrm>
          <a:prstGeom prst="rect">
            <a:avLst/>
          </a:prstGeom>
        </p:spPr>
      </p:pic>
      <p:sp>
        <p:nvSpPr>
          <p:cNvPr id="2" name="Rectangle 1">
            <a:extLst>
              <a:ext uri="{FF2B5EF4-FFF2-40B4-BE49-F238E27FC236}">
                <a16:creationId xmlns:a16="http://schemas.microsoft.com/office/drawing/2014/main" id="{D1C0891C-5E6E-D244-52DC-412075C00B10}"/>
              </a:ext>
            </a:extLst>
          </p:cNvPr>
          <p:cNvSpPr/>
          <p:nvPr/>
        </p:nvSpPr>
        <p:spPr>
          <a:xfrm>
            <a:off x="5654842" y="1055319"/>
            <a:ext cx="1427747" cy="246707"/>
          </a:xfrm>
          <a:prstGeom prst="rect">
            <a:avLst/>
          </a:prstGeom>
          <a:noFill/>
          <a:ln w="28575"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6493A9-CC6D-0486-1649-60DD36F6D3A4}"/>
              </a:ext>
            </a:extLst>
          </p:cNvPr>
          <p:cNvSpPr/>
          <p:nvPr/>
        </p:nvSpPr>
        <p:spPr>
          <a:xfrm>
            <a:off x="0" y="5843878"/>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 Certain interventions are more compatible/incompatible with another</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3FF7B12-5F1B-07D4-9121-0428E6946A67}"/>
              </a:ext>
            </a:extLst>
          </p:cNvPr>
          <p:cNvSpPr/>
          <p:nvPr/>
        </p:nvSpPr>
        <p:spPr>
          <a:xfrm>
            <a:off x="3910264" y="4704347"/>
            <a:ext cx="1675368" cy="246707"/>
          </a:xfrm>
          <a:prstGeom prst="rect">
            <a:avLst/>
          </a:prstGeom>
          <a:noFill/>
          <a:ln w="2857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C70C7060-C66A-F2CB-757E-B3807B80B8D3}"/>
              </a:ext>
            </a:extLst>
          </p:cNvPr>
          <p:cNvSpPr/>
          <p:nvPr/>
        </p:nvSpPr>
        <p:spPr>
          <a:xfrm>
            <a:off x="7189843" y="1257306"/>
            <a:ext cx="1427747" cy="246707"/>
          </a:xfrm>
          <a:prstGeom prst="rect">
            <a:avLst/>
          </a:prstGeom>
          <a:noFill/>
          <a:ln w="28575"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CBF5EF9D-003B-3E86-306B-73EA2D42F149}"/>
              </a:ext>
            </a:extLst>
          </p:cNvPr>
          <p:cNvSpPr/>
          <p:nvPr/>
        </p:nvSpPr>
        <p:spPr>
          <a:xfrm>
            <a:off x="8769990" y="2107537"/>
            <a:ext cx="1427747" cy="246707"/>
          </a:xfrm>
          <a:prstGeom prst="rect">
            <a:avLst/>
          </a:prstGeom>
          <a:noFill/>
          <a:ln w="28575" cap="flat" cmpd="sng" algn="ctr">
            <a:solidFill>
              <a:schemeClr val="accent6"/>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0DD97E17-4972-0A5D-96D6-58878DB05037}"/>
              </a:ext>
            </a:extLst>
          </p:cNvPr>
          <p:cNvSpPr/>
          <p:nvPr/>
        </p:nvSpPr>
        <p:spPr>
          <a:xfrm>
            <a:off x="5514475" y="5343382"/>
            <a:ext cx="1675368" cy="246707"/>
          </a:xfrm>
          <a:prstGeom prst="rect">
            <a:avLst/>
          </a:prstGeom>
          <a:noFill/>
          <a:ln w="2857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18BD7E-FDCC-BCBC-36C6-092EE546C13A}"/>
              </a:ext>
            </a:extLst>
          </p:cNvPr>
          <p:cNvSpPr/>
          <p:nvPr/>
        </p:nvSpPr>
        <p:spPr>
          <a:xfrm>
            <a:off x="2362200" y="3629526"/>
            <a:ext cx="1675368" cy="246707"/>
          </a:xfrm>
          <a:prstGeom prst="rect">
            <a:avLst/>
          </a:prstGeom>
          <a:noFill/>
          <a:ln w="2857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E52AE78-0856-443A-8BD6-AC1E130999E9}"/>
              </a:ext>
            </a:extLst>
          </p:cNvPr>
          <p:cNvSpPr/>
          <p:nvPr/>
        </p:nvSpPr>
        <p:spPr>
          <a:xfrm>
            <a:off x="766010" y="4507247"/>
            <a:ext cx="1675368" cy="246707"/>
          </a:xfrm>
          <a:prstGeom prst="rect">
            <a:avLst/>
          </a:prstGeom>
          <a:noFill/>
          <a:ln w="28575" cap="flat" cmpd="sng" algn="ctr">
            <a:solidFill>
              <a:srgbClr val="C00000"/>
            </a:solidFill>
            <a:prstDash val="sys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2" name="Picture 11" descr="A picture containing object&#10;&#10;Description generated with very high confidence">
            <a:extLst>
              <a:ext uri="{FF2B5EF4-FFF2-40B4-BE49-F238E27FC236}">
                <a16:creationId xmlns:a16="http://schemas.microsoft.com/office/drawing/2014/main" id="{3B71B53F-3C22-3270-AC5D-05F9B1259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96380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Key Takeaways</a:t>
            </a:r>
          </a:p>
        </p:txBody>
      </p:sp>
      <p:sp>
        <p:nvSpPr>
          <p:cNvPr id="2" name="TextBox 1">
            <a:extLst>
              <a:ext uri="{FF2B5EF4-FFF2-40B4-BE49-F238E27FC236}">
                <a16:creationId xmlns:a16="http://schemas.microsoft.com/office/drawing/2014/main" id="{A3D5092A-8D92-9FF5-F6FA-A26CF8518008}"/>
              </a:ext>
            </a:extLst>
          </p:cNvPr>
          <p:cNvSpPr txBox="1"/>
          <p:nvPr/>
        </p:nvSpPr>
        <p:spPr>
          <a:xfrm>
            <a:off x="993183" y="735372"/>
            <a:ext cx="10205634" cy="532453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Applying multiple interventions results in better overall fairness and lower utility than individual interventions on aggregate.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Adding more interventions do no always result in better fairness or worse utility.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The likelihood of achieving high performance (F1 Score) along with high fairness increases with larger number of interventions.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Fairness-enhancing interventions can negatively impact different population groups, especially the privileged group.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This study also highlights the need for new fairness metrics that account for the impact on different population groups apart from just the disparity between groups.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24292F"/>
                </a:solidFill>
                <a:effectLst/>
                <a:uLnTx/>
                <a:uFillTx/>
                <a:latin typeface="Calibri" panose="020F0502020204030204"/>
                <a:ea typeface="+mn-ea"/>
                <a:cs typeface="+mn-cs"/>
              </a:rPr>
              <a:t>We offer a list of combinations of interventions that perform best for different fairness and utility metrics to aid the design of fair ML pipelines.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picture containing object&#10;&#10;Description generated with very high confidence">
            <a:extLst>
              <a:ext uri="{FF2B5EF4-FFF2-40B4-BE49-F238E27FC236}">
                <a16:creationId xmlns:a16="http://schemas.microsoft.com/office/drawing/2014/main" id="{29D2468A-7356-E7AE-722E-3B469572F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
        <p:nvSpPr>
          <p:cNvPr id="5" name="Rectangle 4">
            <a:extLst>
              <a:ext uri="{FF2B5EF4-FFF2-40B4-BE49-F238E27FC236}">
                <a16:creationId xmlns:a16="http://schemas.microsoft.com/office/drawing/2014/main" id="{69C1F3EA-C3FE-9FF1-834A-9917C450D51F}"/>
              </a:ext>
            </a:extLst>
          </p:cNvPr>
          <p:cNvSpPr/>
          <p:nvPr/>
        </p:nvSpPr>
        <p:spPr>
          <a:xfrm>
            <a:off x="935" y="5816603"/>
            <a:ext cx="12190133" cy="5241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US" sz="2800" b="1" dirty="0">
                <a:solidFill>
                  <a:prstClr val="white"/>
                </a:solidFill>
              </a:rPr>
              <a:t>For more details, refer to- github.com/</a:t>
            </a:r>
            <a:r>
              <a:rPr lang="en-US" sz="2800" b="1" dirty="0" err="1">
                <a:solidFill>
                  <a:prstClr val="white"/>
                </a:solidFill>
              </a:rPr>
              <a:t>bhavyaghai</a:t>
            </a:r>
            <a:r>
              <a:rPr lang="en-US" sz="2800" b="1" dirty="0">
                <a:solidFill>
                  <a:prstClr val="white"/>
                </a:solidFill>
              </a:rPr>
              <a:t>/Cascaded-Debiasing</a:t>
            </a:r>
          </a:p>
        </p:txBody>
      </p:sp>
    </p:spTree>
    <p:extLst>
      <p:ext uri="{BB962C8B-B14F-4D97-AF65-F5344CB8AC3E}">
        <p14:creationId xmlns:p14="http://schemas.microsoft.com/office/powerpoint/2010/main" val="322052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66" y="1029166"/>
            <a:ext cx="5890475" cy="5254303"/>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8534" y="143197"/>
            <a:ext cx="10771126" cy="961130"/>
          </a:xfrm>
          <a:prstGeom prst="rect">
            <a:avLst/>
          </a:prstGeom>
        </p:spPr>
        <p:txBody>
          <a:bodyPr vert="horz" lIns="91426" tIns="45713" rIns="91426"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216"/>
            <a:r>
              <a:rPr lang="en-US" b="1" dirty="0">
                <a:solidFill>
                  <a:srgbClr val="002060"/>
                </a:solidFill>
                <a:latin typeface="Calibri" panose="020F0502020204030204"/>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33" y="3365503"/>
            <a:ext cx="6440483" cy="135471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5180" y="4711388"/>
            <a:ext cx="3538191" cy="1037456"/>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303" y="1186108"/>
            <a:ext cx="5885289" cy="866642"/>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415" y="3572819"/>
            <a:ext cx="4277538" cy="52414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3894" y="4554730"/>
            <a:ext cx="8060118" cy="104335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337" y="2376094"/>
            <a:ext cx="7096135" cy="1031373"/>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3290" y="5544239"/>
            <a:ext cx="5250770" cy="1013903"/>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890" y="2739260"/>
            <a:ext cx="6764723" cy="1780191"/>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8511" y="2123308"/>
            <a:ext cx="6133161" cy="235231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41" y="1925230"/>
            <a:ext cx="5095095" cy="866642"/>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239" y="1206720"/>
            <a:ext cx="6438330" cy="2085082"/>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2405" y="3046616"/>
            <a:ext cx="5193249" cy="3086782"/>
          </a:xfrm>
          <a:prstGeom prst="rect">
            <a:avLst/>
          </a:prstGeom>
        </p:spPr>
      </p:pic>
      <p:pic>
        <p:nvPicPr>
          <p:cNvPr id="2" name="Picture 1" descr="A picture containing object&#10;&#10;Description generated with very high confidence">
            <a:extLst>
              <a:ext uri="{FF2B5EF4-FFF2-40B4-BE49-F238E27FC236}">
                <a16:creationId xmlns:a16="http://schemas.microsoft.com/office/drawing/2014/main" id="{05CB978B-D5C9-46FB-89E1-44FB73EAEB7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77131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3A79152B-C606-4C90-3D86-2BA719657331}"/>
              </a:ext>
            </a:extLst>
          </p:cNvPr>
          <p:cNvPicPr>
            <a:picLocks noChangeAspect="1"/>
          </p:cNvPicPr>
          <p:nvPr/>
        </p:nvPicPr>
        <p:blipFill rotWithShape="1">
          <a:blip r:embed="rId2">
            <a:extLst>
              <a:ext uri="{28A0092B-C50C-407E-A947-70E740481C1C}">
                <a14:useLocalDpi xmlns:a14="http://schemas.microsoft.com/office/drawing/2010/main" val="0"/>
              </a:ext>
            </a:extLst>
          </a:blip>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A3D5092A-8D92-9FF5-F6FA-A26CF8518008}"/>
              </a:ext>
            </a:extLst>
          </p:cNvPr>
          <p:cNvSpPr txBox="1"/>
          <p:nvPr/>
        </p:nvSpPr>
        <p:spPr>
          <a:xfrm>
            <a:off x="5955955" y="3166198"/>
            <a:ext cx="5815913" cy="1258400"/>
          </a:xfrm>
          <a:prstGeom prst="rect">
            <a:avLst/>
          </a:prstGeom>
        </p:spPr>
        <p:txBody>
          <a:bodyPr vert="horz" lIns="91440" tIns="45720" rIns="91440" bIns="45720" rtlCol="0">
            <a:normAutofit/>
          </a:bodyPr>
          <a:lstStyle/>
          <a:p>
            <a:pPr marR="0" lvl="0" algn="ctr" fontAlgn="auto">
              <a:lnSpc>
                <a:spcPct val="90000"/>
              </a:lnSpc>
              <a:spcBef>
                <a:spcPts val="0"/>
              </a:spcBef>
              <a:spcAft>
                <a:spcPts val="600"/>
              </a:spcAft>
              <a:buClrTx/>
              <a:buSzTx/>
              <a:tabLst/>
              <a:defRPr/>
            </a:pPr>
            <a:r>
              <a:rPr kumimoji="0" lang="en-US" sz="2400" b="0" i="0" u="none" strike="noStrike" cap="none" spc="0" normalizeH="0" baseline="0" noProof="0" dirty="0">
                <a:ln>
                  <a:noFill/>
                </a:ln>
                <a:effectLst/>
                <a:uLnTx/>
                <a:uFillTx/>
              </a:rPr>
              <a:t>For more details, including the code, refer to:</a:t>
            </a:r>
          </a:p>
          <a:p>
            <a:pPr marR="0" lvl="0" algn="ctr" fontAlgn="auto">
              <a:lnSpc>
                <a:spcPct val="90000"/>
              </a:lnSpc>
              <a:spcBef>
                <a:spcPts val="0"/>
              </a:spcBef>
              <a:spcAft>
                <a:spcPts val="600"/>
              </a:spcAft>
              <a:buClrTx/>
              <a:buSzTx/>
              <a:tabLst/>
              <a:defRPr/>
            </a:pPr>
            <a:r>
              <a:rPr kumimoji="0" lang="en-US" sz="2400" b="0" i="0" u="none" strike="noStrike" cap="none" spc="0" normalizeH="0" baseline="0" noProof="0" dirty="0">
                <a:ln>
                  <a:noFill/>
                </a:ln>
                <a:effectLst/>
                <a:uLnTx/>
                <a:uFillTx/>
              </a:rPr>
              <a:t>github.com/</a:t>
            </a:r>
            <a:r>
              <a:rPr kumimoji="0" lang="en-US" sz="2400" b="0" i="0" u="none" strike="noStrike" cap="none" spc="0" normalizeH="0" baseline="0" noProof="0" dirty="0" err="1">
                <a:ln>
                  <a:noFill/>
                </a:ln>
                <a:effectLst/>
                <a:uLnTx/>
                <a:uFillTx/>
              </a:rPr>
              <a:t>bhavyaghai</a:t>
            </a:r>
            <a:r>
              <a:rPr kumimoji="0" lang="en-US" sz="2400" b="0" i="0" u="none" strike="noStrike" cap="none" spc="0" normalizeH="0" baseline="0" noProof="0" dirty="0">
                <a:ln>
                  <a:noFill/>
                </a:ln>
                <a:effectLst/>
                <a:uLnTx/>
                <a:uFillTx/>
              </a:rPr>
              <a:t>/Cascaded-Debiasing</a:t>
            </a:r>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5805638" y="183892"/>
            <a:ext cx="6116549"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fontAlgn="auto">
              <a:spcAft>
                <a:spcPts val="600"/>
              </a:spcAft>
              <a:buClrTx/>
              <a:buSzTx/>
              <a:tabLst/>
              <a:defRPr/>
            </a:pPr>
            <a:r>
              <a:rPr kumimoji="0" lang="en-US" b="1" i="0" u="none" strike="noStrike" cap="none" spc="0" normalizeH="0" baseline="0" noProof="0" dirty="0">
                <a:ln>
                  <a:noFill/>
                </a:ln>
                <a:effectLst/>
                <a:uLnTx/>
                <a:uFillTx/>
              </a:rPr>
              <a:t>Thanks for your Attention!</a:t>
            </a:r>
          </a:p>
        </p:txBody>
      </p:sp>
    </p:spTree>
    <p:extLst>
      <p:ext uri="{BB962C8B-B14F-4D97-AF65-F5344CB8AC3E}">
        <p14:creationId xmlns:p14="http://schemas.microsoft.com/office/powerpoint/2010/main" val="3775113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8534" y="143197"/>
            <a:ext cx="10771126" cy="961130"/>
          </a:xfrm>
          <a:prstGeom prst="rect">
            <a:avLst/>
          </a:prstGeom>
        </p:spPr>
        <p:txBody>
          <a:bodyPr vert="horz" lIns="91426" tIns="45713" rIns="91426"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216"/>
            <a:r>
              <a:rPr lang="en-US" b="1" dirty="0">
                <a:solidFill>
                  <a:srgbClr val="002060"/>
                </a:solidFill>
                <a:latin typeface="Calibri" panose="020F0502020204030204"/>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935" y="5676557"/>
            <a:ext cx="12190133" cy="52418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6"/>
            <a:r>
              <a:rPr lang="en-US" sz="2800" b="1" dirty="0">
                <a:solidFill>
                  <a:prstClr val="white"/>
                </a:solidFill>
                <a:latin typeface="Calibri" panose="020F0502020204030204"/>
              </a:rPr>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803" y="6327957"/>
            <a:ext cx="2223431" cy="428214"/>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921477" y="990701"/>
            <a:ext cx="10349047" cy="2697533"/>
          </a:xfrm>
          <a:prstGeom prst="rect">
            <a:avLst/>
          </a:prstGeom>
          <a:noFill/>
        </p:spPr>
        <p:txBody>
          <a:bodyPr wrap="square" rtlCol="0">
            <a:spAutoFit/>
          </a:bodyPr>
          <a:lstStyle/>
          <a:p>
            <a:pPr algn="just" defTabSz="914216"/>
            <a:r>
              <a:rPr lang="en-US" sz="3386" dirty="0">
                <a:solidFill>
                  <a:prstClr val="black"/>
                </a:solidFill>
                <a:latin typeface="Calibri Light" panose="020F0302020204030204"/>
                <a:ea typeface="Yu Gothic UI Light" panose="020B0300000000000000" pitchFamily="34" charset="-128"/>
              </a:rPr>
              <a:t>When computer systems discriminate based on an individual’s inherent characteristic such as gender, or acquired traits such as nationality, which are protected classes under law and are irrelevant to the decision-making process, it constitutes Algorithmic Bias.</a:t>
            </a:r>
          </a:p>
        </p:txBody>
      </p:sp>
      <p:pic>
        <p:nvPicPr>
          <p:cNvPr id="3" name="Picture 2" descr="A close up of a newspaper&#10;&#10;Description generated with high confidence">
            <a:extLst>
              <a:ext uri="{FF2B5EF4-FFF2-40B4-BE49-F238E27FC236}">
                <a16:creationId xmlns:a16="http://schemas.microsoft.com/office/drawing/2014/main" id="{A276CF63-0655-F838-3EF4-B86774AA2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619" y="3954322"/>
            <a:ext cx="2025076" cy="1394072"/>
          </a:xfrm>
          <a:prstGeom prst="rect">
            <a:avLst/>
          </a:prstGeom>
        </p:spPr>
      </p:pic>
      <p:pic>
        <p:nvPicPr>
          <p:cNvPr id="4" name="Picture 3" descr="A close up of a device&#10;&#10;Description generated with very high confidence">
            <a:extLst>
              <a:ext uri="{FF2B5EF4-FFF2-40B4-BE49-F238E27FC236}">
                <a16:creationId xmlns:a16="http://schemas.microsoft.com/office/drawing/2014/main" id="{6246BEB5-91ED-2BFE-5F1A-4EB4065222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889" y="3954321"/>
            <a:ext cx="1911426" cy="1394072"/>
          </a:xfrm>
          <a:prstGeom prst="rect">
            <a:avLst/>
          </a:prstGeom>
        </p:spPr>
      </p:pic>
      <p:pic>
        <p:nvPicPr>
          <p:cNvPr id="27" name="Picture 26" descr="A close up of text on a white background&#10;&#10;Description generated with high confidence">
            <a:extLst>
              <a:ext uri="{FF2B5EF4-FFF2-40B4-BE49-F238E27FC236}">
                <a16:creationId xmlns:a16="http://schemas.microsoft.com/office/drawing/2014/main" id="{65F8818C-E00D-F55F-F3BC-CAB84BFAAB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0364" y="3954321"/>
            <a:ext cx="1994040" cy="1394072"/>
          </a:xfrm>
          <a:prstGeom prst="rect">
            <a:avLst/>
          </a:prstGeom>
        </p:spPr>
      </p:pic>
      <p:pic>
        <p:nvPicPr>
          <p:cNvPr id="29" name="Picture 28" descr="A sign on the side of a building&#10;&#10;Description generated with very high confidence">
            <a:extLst>
              <a:ext uri="{FF2B5EF4-FFF2-40B4-BE49-F238E27FC236}">
                <a16:creationId xmlns:a16="http://schemas.microsoft.com/office/drawing/2014/main" id="{0709C3A6-AE2D-E626-06B8-F88A33909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697" y="3954321"/>
            <a:ext cx="2035730" cy="1394072"/>
          </a:xfrm>
          <a:prstGeom prst="rect">
            <a:avLst/>
          </a:prstGeom>
        </p:spPr>
      </p:pic>
      <p:pic>
        <p:nvPicPr>
          <p:cNvPr id="30" name="Picture 29" descr="A close up of a piece of paper&#10;&#10;Description generated with very high confidence">
            <a:extLst>
              <a:ext uri="{FF2B5EF4-FFF2-40B4-BE49-F238E27FC236}">
                <a16:creationId xmlns:a16="http://schemas.microsoft.com/office/drawing/2014/main" id="{9015FCB8-EF11-EA3F-4F4D-64E50AAA88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5455" y="3954320"/>
            <a:ext cx="1994040" cy="1394071"/>
          </a:xfrm>
          <a:prstGeom prst="rect">
            <a:avLst/>
          </a:prstGeom>
        </p:spPr>
      </p:pic>
    </p:spTree>
    <p:extLst>
      <p:ext uri="{BB962C8B-B14F-4D97-AF65-F5344CB8AC3E}">
        <p14:creationId xmlns:p14="http://schemas.microsoft.com/office/powerpoint/2010/main" val="302718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Two Possible Interpretations</a:t>
            </a:r>
          </a:p>
        </p:txBody>
      </p:sp>
      <p:graphicFrame>
        <p:nvGraphicFramePr>
          <p:cNvPr id="2" name="Table 2">
            <a:extLst>
              <a:ext uri="{FF2B5EF4-FFF2-40B4-BE49-F238E27FC236}">
                <a16:creationId xmlns:a16="http://schemas.microsoft.com/office/drawing/2014/main" id="{4784E8B9-AAC9-97C7-CE70-7CC38863D89E}"/>
              </a:ext>
            </a:extLst>
          </p:cNvPr>
          <p:cNvGraphicFramePr>
            <a:graphicFrameLocks noGrp="1"/>
          </p:cNvGraphicFramePr>
          <p:nvPr/>
        </p:nvGraphicFramePr>
        <p:xfrm>
          <a:off x="647698" y="4937305"/>
          <a:ext cx="10090905" cy="1778000"/>
        </p:xfrm>
        <a:graphic>
          <a:graphicData uri="http://schemas.openxmlformats.org/drawingml/2006/table">
            <a:tbl>
              <a:tblPr firstRow="1" bandRow="1">
                <a:tableStyleId>{5940675A-B579-460E-94D1-54222C63F5DA}</a:tableStyleId>
              </a:tblPr>
              <a:tblGrid>
                <a:gridCol w="6027142">
                  <a:extLst>
                    <a:ext uri="{9D8B030D-6E8A-4147-A177-3AD203B41FA5}">
                      <a16:colId xmlns:a16="http://schemas.microsoft.com/office/drawing/2014/main" val="3226760282"/>
                    </a:ext>
                  </a:extLst>
                </a:gridCol>
                <a:gridCol w="4063763">
                  <a:extLst>
                    <a:ext uri="{9D8B030D-6E8A-4147-A177-3AD203B41FA5}">
                      <a16:colId xmlns:a16="http://schemas.microsoft.com/office/drawing/2014/main" val="3481241630"/>
                    </a:ext>
                  </a:extLst>
                </a:gridCol>
              </a:tblGrid>
              <a:tr h="370840">
                <a:tc>
                  <a:txBody>
                    <a:bodyPr/>
                    <a:lstStyle/>
                    <a:p>
                      <a:pPr algn="ctr"/>
                      <a:r>
                        <a:rPr lang="en-US" sz="2000" b="1" dirty="0"/>
                        <a:t>ML Perspective</a:t>
                      </a:r>
                    </a:p>
                  </a:txBody>
                  <a:tcPr/>
                </a:tc>
                <a:tc>
                  <a:txBody>
                    <a:bodyPr/>
                    <a:lstStyle/>
                    <a:p>
                      <a:pPr algn="ctr"/>
                      <a:r>
                        <a:rPr lang="en-US" sz="2000" b="1" dirty="0"/>
                        <a:t>Social Justice Perspective</a:t>
                      </a:r>
                    </a:p>
                  </a:txBody>
                  <a:tcPr/>
                </a:tc>
                <a:extLst>
                  <a:ext uri="{0D108BD9-81ED-4DB2-BD59-A6C34878D82A}">
                    <a16:rowId xmlns:a16="http://schemas.microsoft.com/office/drawing/2014/main" val="826837943"/>
                  </a:ext>
                </a:extLst>
              </a:tr>
              <a:tr h="370840">
                <a:tc>
                  <a:txBody>
                    <a:bodyPr/>
                    <a:lstStyle/>
                    <a:p>
                      <a:r>
                        <a:rPr lang="en-US" dirty="0"/>
                        <a:t>The focus is to train a</a:t>
                      </a:r>
                    </a:p>
                    <a:p>
                      <a:r>
                        <a:rPr lang="en-US" dirty="0"/>
                        <a:t>ML model that best fits the underlying dataset</a:t>
                      </a:r>
                    </a:p>
                  </a:txBody>
                  <a:tcPr/>
                </a:tc>
                <a:tc>
                  <a:txBody>
                    <a:bodyPr/>
                    <a:lstStyle/>
                    <a:p>
                      <a:endParaRPr lang="en-US"/>
                    </a:p>
                  </a:txBody>
                  <a:tcPr/>
                </a:tc>
                <a:extLst>
                  <a:ext uri="{0D108BD9-81ED-4DB2-BD59-A6C34878D82A}">
                    <a16:rowId xmlns:a16="http://schemas.microsoft.com/office/drawing/2014/main" val="2949310521"/>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8807977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55366368"/>
                  </a:ext>
                </a:extLst>
              </a:tr>
            </a:tbl>
          </a:graphicData>
        </a:graphic>
      </p:graphicFrame>
      <p:sp>
        <p:nvSpPr>
          <p:cNvPr id="3" name="TextBox 2">
            <a:extLst>
              <a:ext uri="{FF2B5EF4-FFF2-40B4-BE49-F238E27FC236}">
                <a16:creationId xmlns:a16="http://schemas.microsoft.com/office/drawing/2014/main" id="{948295E8-196D-001E-C953-01FDE5DACB74}"/>
              </a:ext>
            </a:extLst>
          </p:cNvPr>
          <p:cNvSpPr txBox="1"/>
          <p:nvPr/>
        </p:nvSpPr>
        <p:spPr>
          <a:xfrm>
            <a:off x="3296650" y="1138518"/>
            <a:ext cx="1803699" cy="400110"/>
          </a:xfrm>
          <a:prstGeom prst="rect">
            <a:avLst/>
          </a:prstGeom>
          <a:noFill/>
        </p:spPr>
        <p:txBody>
          <a:bodyPr wrap="none" rtlCol="0">
            <a:spAutoFit/>
          </a:bodyPr>
          <a:lstStyle/>
          <a:p>
            <a:r>
              <a:rPr lang="en-US" sz="2000" b="1" dirty="0"/>
              <a:t>ML Perspective</a:t>
            </a:r>
          </a:p>
        </p:txBody>
      </p:sp>
      <p:sp>
        <p:nvSpPr>
          <p:cNvPr id="7" name="TextBox 6">
            <a:extLst>
              <a:ext uri="{FF2B5EF4-FFF2-40B4-BE49-F238E27FC236}">
                <a16:creationId xmlns:a16="http://schemas.microsoft.com/office/drawing/2014/main" id="{F025B1D9-4F88-631A-9827-7752BB42244C}"/>
              </a:ext>
            </a:extLst>
          </p:cNvPr>
          <p:cNvSpPr txBox="1"/>
          <p:nvPr/>
        </p:nvSpPr>
        <p:spPr>
          <a:xfrm>
            <a:off x="7430138" y="1138518"/>
            <a:ext cx="2857192" cy="400110"/>
          </a:xfrm>
          <a:prstGeom prst="rect">
            <a:avLst/>
          </a:prstGeom>
          <a:noFill/>
        </p:spPr>
        <p:txBody>
          <a:bodyPr wrap="none" rtlCol="0">
            <a:spAutoFit/>
          </a:bodyPr>
          <a:lstStyle/>
          <a:p>
            <a:pPr algn="ctr"/>
            <a:r>
              <a:rPr lang="en-US" sz="2000" b="1" dirty="0"/>
              <a:t>Social Justice Perspective</a:t>
            </a:r>
          </a:p>
        </p:txBody>
      </p:sp>
      <p:sp>
        <p:nvSpPr>
          <p:cNvPr id="14" name="TextBox 13">
            <a:extLst>
              <a:ext uri="{FF2B5EF4-FFF2-40B4-BE49-F238E27FC236}">
                <a16:creationId xmlns:a16="http://schemas.microsoft.com/office/drawing/2014/main" id="{7D8CEB2C-E16D-D4D5-A773-7C318DC61724}"/>
              </a:ext>
            </a:extLst>
          </p:cNvPr>
          <p:cNvSpPr txBox="1"/>
          <p:nvPr/>
        </p:nvSpPr>
        <p:spPr>
          <a:xfrm>
            <a:off x="2441719" y="1915629"/>
            <a:ext cx="3770237" cy="646331"/>
          </a:xfrm>
          <a:prstGeom prst="rect">
            <a:avLst/>
          </a:prstGeom>
          <a:noFill/>
        </p:spPr>
        <p:txBody>
          <a:bodyPr wrap="square" rtlCol="0">
            <a:spAutoFit/>
          </a:bodyPr>
          <a:lstStyle/>
          <a:p>
            <a:r>
              <a:rPr lang="en-US" dirty="0"/>
              <a:t>The prime focus is to train a ML model that best fits the underlying dataset</a:t>
            </a:r>
          </a:p>
        </p:txBody>
      </p:sp>
      <p:sp>
        <p:nvSpPr>
          <p:cNvPr id="15" name="TextBox 14">
            <a:extLst>
              <a:ext uri="{FF2B5EF4-FFF2-40B4-BE49-F238E27FC236}">
                <a16:creationId xmlns:a16="http://schemas.microsoft.com/office/drawing/2014/main" id="{6D9CB71B-84A5-BC70-C514-2447F53C3C63}"/>
              </a:ext>
            </a:extLst>
          </p:cNvPr>
          <p:cNvSpPr txBox="1"/>
          <p:nvPr/>
        </p:nvSpPr>
        <p:spPr>
          <a:xfrm>
            <a:off x="6938496" y="1863572"/>
            <a:ext cx="3840475" cy="646331"/>
          </a:xfrm>
          <a:prstGeom prst="rect">
            <a:avLst/>
          </a:prstGeom>
          <a:noFill/>
        </p:spPr>
        <p:txBody>
          <a:bodyPr wrap="none" rtlCol="0">
            <a:spAutoFit/>
          </a:bodyPr>
          <a:lstStyle/>
          <a:p>
            <a:r>
              <a:rPr lang="en-US" dirty="0"/>
              <a:t>The prime focus is to train a ML model </a:t>
            </a:r>
          </a:p>
          <a:p>
            <a:r>
              <a:rPr lang="en-US" dirty="0"/>
              <a:t>that best fits the underlying dataset</a:t>
            </a:r>
          </a:p>
        </p:txBody>
      </p:sp>
      <p:sp>
        <p:nvSpPr>
          <p:cNvPr id="16" name="TextBox 15">
            <a:extLst>
              <a:ext uri="{FF2B5EF4-FFF2-40B4-BE49-F238E27FC236}">
                <a16:creationId xmlns:a16="http://schemas.microsoft.com/office/drawing/2014/main" id="{879FA02E-5672-ED1D-41E6-389F8E7AADC1}"/>
              </a:ext>
            </a:extLst>
          </p:cNvPr>
          <p:cNvSpPr txBox="1"/>
          <p:nvPr/>
        </p:nvSpPr>
        <p:spPr>
          <a:xfrm>
            <a:off x="585535" y="2038739"/>
            <a:ext cx="1198598" cy="400110"/>
          </a:xfrm>
          <a:prstGeom prst="rect">
            <a:avLst/>
          </a:prstGeom>
          <a:noFill/>
        </p:spPr>
        <p:txBody>
          <a:bodyPr wrap="none" rtlCol="0">
            <a:spAutoFit/>
          </a:bodyPr>
          <a:lstStyle/>
          <a:p>
            <a:r>
              <a:rPr lang="en-US" sz="2000" b="1" dirty="0"/>
              <a:t>Objective</a:t>
            </a:r>
          </a:p>
        </p:txBody>
      </p:sp>
    </p:spTree>
    <p:extLst>
      <p:ext uri="{BB962C8B-B14F-4D97-AF65-F5344CB8AC3E}">
        <p14:creationId xmlns:p14="http://schemas.microsoft.com/office/powerpoint/2010/main" val="176079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RQ1: Effect on Fairness</a:t>
            </a:r>
          </a:p>
        </p:txBody>
      </p:sp>
      <p:pic>
        <p:nvPicPr>
          <p:cNvPr id="8" name="Picture 7" descr="Table&#10;&#10;Description automatically generated">
            <a:extLst>
              <a:ext uri="{FF2B5EF4-FFF2-40B4-BE49-F238E27FC236}">
                <a16:creationId xmlns:a16="http://schemas.microsoft.com/office/drawing/2014/main" id="{C4A1ABE6-E2FE-49F1-BE4A-F8A13840A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14" y="1066810"/>
            <a:ext cx="3852991" cy="2570898"/>
          </a:xfrm>
          <a:prstGeom prst="rect">
            <a:avLst/>
          </a:prstGeom>
        </p:spPr>
      </p:pic>
      <p:sp>
        <p:nvSpPr>
          <p:cNvPr id="9" name="TextBox 8">
            <a:extLst>
              <a:ext uri="{FF2B5EF4-FFF2-40B4-BE49-F238E27FC236}">
                <a16:creationId xmlns:a16="http://schemas.microsoft.com/office/drawing/2014/main" id="{F8CC9BE3-FC8F-2AFA-328F-3180AE5C7AD3}"/>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Fairness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better fairness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sp>
        <p:nvSpPr>
          <p:cNvPr id="2" name="Rectangle 1">
            <a:extLst>
              <a:ext uri="{FF2B5EF4-FFF2-40B4-BE49-F238E27FC236}">
                <a16:creationId xmlns:a16="http://schemas.microsoft.com/office/drawing/2014/main" id="{45FB02B9-54D9-BEF4-1AE6-C90187EF44EF}"/>
              </a:ext>
            </a:extLst>
          </p:cNvPr>
          <p:cNvSpPr/>
          <p:nvPr/>
        </p:nvSpPr>
        <p:spPr>
          <a:xfrm>
            <a:off x="1106905" y="2237874"/>
            <a:ext cx="3088105" cy="585537"/>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 name="Rectangle 2">
            <a:extLst>
              <a:ext uri="{FF2B5EF4-FFF2-40B4-BE49-F238E27FC236}">
                <a16:creationId xmlns:a16="http://schemas.microsoft.com/office/drawing/2014/main" id="{C1A061AD-84D3-86F8-7712-FB8C091BCD27}"/>
              </a:ext>
            </a:extLst>
          </p:cNvPr>
          <p:cNvSpPr/>
          <p:nvPr/>
        </p:nvSpPr>
        <p:spPr>
          <a:xfrm>
            <a:off x="3297172" y="2237874"/>
            <a:ext cx="897838" cy="1477328"/>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213CC78B-0AE3-95A6-0CAF-871BB8F03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0246" y="6548059"/>
            <a:ext cx="1412272" cy="271992"/>
          </a:xfrm>
          <a:prstGeom prst="rect">
            <a:avLst/>
          </a:prstGeom>
        </p:spPr>
      </p:pic>
    </p:spTree>
    <p:extLst>
      <p:ext uri="{BB962C8B-B14F-4D97-AF65-F5344CB8AC3E}">
        <p14:creationId xmlns:p14="http://schemas.microsoft.com/office/powerpoint/2010/main" val="186549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RQ1: Effect on Fairness</a:t>
            </a:r>
          </a:p>
        </p:txBody>
      </p:sp>
      <p:pic>
        <p:nvPicPr>
          <p:cNvPr id="8" name="Picture 7" descr="Table&#10;&#10;Description automatically generated">
            <a:extLst>
              <a:ext uri="{FF2B5EF4-FFF2-40B4-BE49-F238E27FC236}">
                <a16:creationId xmlns:a16="http://schemas.microsoft.com/office/drawing/2014/main" id="{C4A1ABE6-E2FE-49F1-BE4A-F8A13840A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414" y="1066810"/>
            <a:ext cx="3852991" cy="2570898"/>
          </a:xfrm>
          <a:prstGeom prst="rect">
            <a:avLst/>
          </a:prstGeom>
        </p:spPr>
      </p:pic>
      <p:sp>
        <p:nvSpPr>
          <p:cNvPr id="9" name="TextBox 8">
            <a:extLst>
              <a:ext uri="{FF2B5EF4-FFF2-40B4-BE49-F238E27FC236}">
                <a16:creationId xmlns:a16="http://schemas.microsoft.com/office/drawing/2014/main" id="{F8CC9BE3-FC8F-2AFA-328F-3180AE5C7AD3}"/>
              </a:ext>
            </a:extLst>
          </p:cNvPr>
          <p:cNvSpPr txBox="1"/>
          <p:nvPr/>
        </p:nvSpPr>
        <p:spPr>
          <a:xfrm>
            <a:off x="1024735" y="3906473"/>
            <a:ext cx="4313618"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Fairness Heatmap: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cell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i,j</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percentage of cases where j interventions yielded better fairness metrics than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interventions. Here,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rows and j represents columns.</a:t>
            </a:r>
          </a:p>
        </p:txBody>
      </p:sp>
      <p:pic>
        <p:nvPicPr>
          <p:cNvPr id="11" name="Picture 10" descr="Chart, bar chart&#10;&#10;Description automatically generated">
            <a:extLst>
              <a:ext uri="{FF2B5EF4-FFF2-40B4-BE49-F238E27FC236}">
                <a16:creationId xmlns:a16="http://schemas.microsoft.com/office/drawing/2014/main" id="{D5B9C7DE-BFA7-044E-62FC-8E795CEC7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161" y="1007226"/>
            <a:ext cx="4415244" cy="2899247"/>
          </a:xfrm>
          <a:prstGeom prst="rect">
            <a:avLst/>
          </a:prstGeom>
        </p:spPr>
      </p:pic>
      <p:sp>
        <p:nvSpPr>
          <p:cNvPr id="12" name="Rectangle 11">
            <a:extLst>
              <a:ext uri="{FF2B5EF4-FFF2-40B4-BE49-F238E27FC236}">
                <a16:creationId xmlns:a16="http://schemas.microsoft.com/office/drawing/2014/main" id="{3046FC18-965D-5CF4-40C7-D6C16BF9CAC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More interventions lead to better fairness on aggregate.</a:t>
            </a:r>
          </a:p>
        </p:txBody>
      </p:sp>
      <p:sp>
        <p:nvSpPr>
          <p:cNvPr id="13" name="TextBox 12">
            <a:extLst>
              <a:ext uri="{FF2B5EF4-FFF2-40B4-BE49-F238E27FC236}">
                <a16:creationId xmlns:a16="http://schemas.microsoft.com/office/drawing/2014/main" id="{9855611A-D6C0-3EDC-9543-D4511EFB1238}"/>
              </a:ext>
            </a:extLst>
          </p:cNvPr>
          <p:cNvSpPr txBox="1"/>
          <p:nvPr/>
        </p:nvSpPr>
        <p:spPr>
          <a:xfrm>
            <a:off x="6153160" y="3906473"/>
            <a:ext cx="441524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Percentage of times the disparity between the privileged and unprivileged groups was less than 1% across all group fairness metrics. A higher value means more group fairness.</a:t>
            </a:r>
          </a:p>
        </p:txBody>
      </p:sp>
      <p:pic>
        <p:nvPicPr>
          <p:cNvPr id="2" name="Picture 1" descr="A picture containing object&#10;&#10;Description generated with very high confidence">
            <a:extLst>
              <a:ext uri="{FF2B5EF4-FFF2-40B4-BE49-F238E27FC236}">
                <a16:creationId xmlns:a16="http://schemas.microsoft.com/office/drawing/2014/main" id="{0F3FB2C1-5E99-F557-1039-8AFD26C02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82967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7" y="79443"/>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How is disparity reduced?</a:t>
            </a:r>
          </a:p>
        </p:txBody>
      </p:sp>
      <p:pic>
        <p:nvPicPr>
          <p:cNvPr id="3" name="Picture 2">
            <a:extLst>
              <a:ext uri="{FF2B5EF4-FFF2-40B4-BE49-F238E27FC236}">
                <a16:creationId xmlns:a16="http://schemas.microsoft.com/office/drawing/2014/main" id="{802C05D8-7D6A-300B-EA4E-F3281729B7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3862" y="481624"/>
            <a:ext cx="10628912" cy="4723960"/>
          </a:xfrm>
          <a:prstGeom prst="rect">
            <a:avLst/>
          </a:prstGeom>
        </p:spPr>
      </p:pic>
      <p:sp>
        <p:nvSpPr>
          <p:cNvPr id="14" name="Rectangle 13">
            <a:extLst>
              <a:ext uri="{FF2B5EF4-FFF2-40B4-BE49-F238E27FC236}">
                <a16:creationId xmlns:a16="http://schemas.microsoft.com/office/drawing/2014/main" id="{20A620A1-662A-6FB6-A193-13958190D303}"/>
              </a:ext>
            </a:extLst>
          </p:cNvPr>
          <p:cNvSpPr/>
          <p:nvPr/>
        </p:nvSpPr>
        <p:spPr>
          <a:xfrm>
            <a:off x="0" y="5852116"/>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Need to prioritize interventions that reduce</a:t>
            </a:r>
            <a:r>
              <a:rPr kumimoji="0" lang="en-US" sz="2800" b="1" i="0" u="none" strike="noStrike" kern="1200" cap="none" spc="0" normalizeH="0" noProof="0" dirty="0">
                <a:ln>
                  <a:noFill/>
                </a:ln>
                <a:solidFill>
                  <a:prstClr val="white"/>
                </a:solidFill>
                <a:effectLst/>
                <a:uLnTx/>
                <a:uFillTx/>
                <a:latin typeface="Calibri" panose="020F0502020204030204"/>
                <a:ea typeface="+mn-ea"/>
                <a:cs typeface="+mn-cs"/>
              </a:rPr>
              <a:t> disparity while not hurting any group</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1BA42FF-4428-9817-2813-881D63D16399}"/>
              </a:ext>
            </a:extLst>
          </p:cNvPr>
          <p:cNvSpPr/>
          <p:nvPr/>
        </p:nvSpPr>
        <p:spPr>
          <a:xfrm>
            <a:off x="3152161" y="653428"/>
            <a:ext cx="560173" cy="1618731"/>
          </a:xfrm>
          <a:prstGeom prst="rect">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 name="Rectangle 5">
            <a:extLst>
              <a:ext uri="{FF2B5EF4-FFF2-40B4-BE49-F238E27FC236}">
                <a16:creationId xmlns:a16="http://schemas.microsoft.com/office/drawing/2014/main" id="{F02AFDD6-C73A-E629-266B-592EA7FF329F}"/>
              </a:ext>
            </a:extLst>
          </p:cNvPr>
          <p:cNvSpPr/>
          <p:nvPr/>
        </p:nvSpPr>
        <p:spPr>
          <a:xfrm>
            <a:off x="4584219" y="773709"/>
            <a:ext cx="560173" cy="1491695"/>
          </a:xfrm>
          <a:prstGeom prst="rect">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7" name="Rectangle 6">
            <a:extLst>
              <a:ext uri="{FF2B5EF4-FFF2-40B4-BE49-F238E27FC236}">
                <a16:creationId xmlns:a16="http://schemas.microsoft.com/office/drawing/2014/main" id="{9D6AC36E-709B-F8BB-4CF7-EE10DFCD2F1B}"/>
              </a:ext>
            </a:extLst>
          </p:cNvPr>
          <p:cNvSpPr/>
          <p:nvPr/>
        </p:nvSpPr>
        <p:spPr>
          <a:xfrm>
            <a:off x="9556937" y="1219200"/>
            <a:ext cx="560173" cy="1044512"/>
          </a:xfrm>
          <a:prstGeom prst="rect">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67DD5A-4356-AFF0-0A2A-72300699A1E5}"/>
              </a:ext>
            </a:extLst>
          </p:cNvPr>
          <p:cNvSpPr/>
          <p:nvPr/>
        </p:nvSpPr>
        <p:spPr>
          <a:xfrm>
            <a:off x="10259772" y="1219200"/>
            <a:ext cx="560173" cy="1056092"/>
          </a:xfrm>
          <a:prstGeom prst="rect">
            <a:avLst/>
          </a:prstGeom>
          <a:noFill/>
          <a:ln w="2857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2F7C216-ADC3-28F1-A9E6-1B0238BBD2C4}"/>
              </a:ext>
            </a:extLst>
          </p:cNvPr>
          <p:cNvSpPr/>
          <p:nvPr/>
        </p:nvSpPr>
        <p:spPr>
          <a:xfrm>
            <a:off x="1741115" y="2273636"/>
            <a:ext cx="560173" cy="1705233"/>
          </a:xfrm>
          <a:prstGeom prst="rect">
            <a:avLst/>
          </a:prstGeom>
          <a:noFill/>
          <a:ln w="28575"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1232CE-F7AE-5B0D-2BE5-1ED5873D19D4}"/>
              </a:ext>
            </a:extLst>
          </p:cNvPr>
          <p:cNvSpPr/>
          <p:nvPr/>
        </p:nvSpPr>
        <p:spPr>
          <a:xfrm>
            <a:off x="2449326" y="2265401"/>
            <a:ext cx="560173" cy="1705233"/>
          </a:xfrm>
          <a:prstGeom prst="rect">
            <a:avLst/>
          </a:prstGeom>
          <a:noFill/>
          <a:ln w="28575"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8CB7756-29E3-D93C-D985-7103E38AA05C}"/>
              </a:ext>
            </a:extLst>
          </p:cNvPr>
          <p:cNvSpPr/>
          <p:nvPr/>
        </p:nvSpPr>
        <p:spPr>
          <a:xfrm>
            <a:off x="3870242" y="2273638"/>
            <a:ext cx="560173" cy="1705233"/>
          </a:xfrm>
          <a:prstGeom prst="rect">
            <a:avLst/>
          </a:prstGeom>
          <a:noFill/>
          <a:ln w="28575"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pic>
        <p:nvPicPr>
          <p:cNvPr id="9" name="Picture 8" descr="A picture containing object&#10;&#10;Description generated with very high confidence">
            <a:extLst>
              <a:ext uri="{FF2B5EF4-FFF2-40B4-BE49-F238E27FC236}">
                <a16:creationId xmlns:a16="http://schemas.microsoft.com/office/drawing/2014/main" id="{B5773089-28F1-B506-FFA9-2494C4E29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
        <p:nvSpPr>
          <p:cNvPr id="18" name="TextBox 17">
            <a:extLst>
              <a:ext uri="{FF2B5EF4-FFF2-40B4-BE49-F238E27FC236}">
                <a16:creationId xmlns:a16="http://schemas.microsoft.com/office/drawing/2014/main" id="{D3411625-FAA9-710E-E247-DD68E51B0123}"/>
              </a:ext>
            </a:extLst>
          </p:cNvPr>
          <p:cNvSpPr txBox="1"/>
          <p:nvPr/>
        </p:nvSpPr>
        <p:spPr>
          <a:xfrm>
            <a:off x="2553730" y="5264942"/>
            <a:ext cx="7798738" cy="369332"/>
          </a:xfrm>
          <a:prstGeom prst="rect">
            <a:avLst/>
          </a:prstGeom>
          <a:noFill/>
        </p:spPr>
        <p:txBody>
          <a:bodyPr wrap="none" rtlCol="0">
            <a:spAutoFit/>
          </a:bodyPr>
          <a:lstStyle/>
          <a:p>
            <a:r>
              <a:rPr lang="en-US" dirty="0"/>
              <a:t>Different interventions that reduce FNR Diff fairness metric compared to baseline</a:t>
            </a:r>
          </a:p>
        </p:txBody>
      </p:sp>
    </p:spTree>
    <p:extLst>
      <p:ext uri="{BB962C8B-B14F-4D97-AF65-F5344CB8AC3E}">
        <p14:creationId xmlns:p14="http://schemas.microsoft.com/office/powerpoint/2010/main" val="320660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Motivation</a:t>
            </a:r>
          </a:p>
        </p:txBody>
      </p:sp>
      <p:sp>
        <p:nvSpPr>
          <p:cNvPr id="2" name="TextBox 1">
            <a:extLst>
              <a:ext uri="{FF2B5EF4-FFF2-40B4-BE49-F238E27FC236}">
                <a16:creationId xmlns:a16="http://schemas.microsoft.com/office/drawing/2014/main" id="{018BA133-64E7-931C-78EA-353DC42740CA}"/>
              </a:ext>
            </a:extLst>
          </p:cNvPr>
          <p:cNvSpPr txBox="1"/>
          <p:nvPr/>
        </p:nvSpPr>
        <p:spPr>
          <a:xfrm>
            <a:off x="904736" y="586353"/>
            <a:ext cx="10258697" cy="203132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Recent years have seen a huge surge of fairness-enhancing interventions that operate at different stages of the ML pipeline. However, the problem is far from being solved. So, there is a need for better interventions to reduce bias even further.</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Existing literature focuses on curbing algorithmic bias by intervening at ‘a’ particular stage of the ML pipeline. However, algorithmic bias might still flourish via other stages/components of the ML pipeline.</a:t>
            </a:r>
          </a:p>
        </p:txBody>
      </p:sp>
      <p:sp>
        <p:nvSpPr>
          <p:cNvPr id="32" name="Rectangle: Rounded Corners 31">
            <a:extLst>
              <a:ext uri="{FF2B5EF4-FFF2-40B4-BE49-F238E27FC236}">
                <a16:creationId xmlns:a16="http://schemas.microsoft.com/office/drawing/2014/main" id="{2EC3B078-D360-D110-F501-F104EA59644F}"/>
              </a:ext>
            </a:extLst>
          </p:cNvPr>
          <p:cNvSpPr/>
          <p:nvPr/>
        </p:nvSpPr>
        <p:spPr>
          <a:xfrm>
            <a:off x="1354498" y="4405394"/>
            <a:ext cx="9359171" cy="104925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D4C20E40-87D5-2A7A-FC4A-D844694B2579}"/>
              </a:ext>
            </a:extLst>
          </p:cNvPr>
          <p:cNvSpPr/>
          <p:nvPr/>
        </p:nvSpPr>
        <p:spPr>
          <a:xfrm>
            <a:off x="6368545" y="4594132"/>
            <a:ext cx="1717799" cy="5767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Predictions</a:t>
            </a:r>
          </a:p>
        </p:txBody>
      </p:sp>
      <p:sp>
        <p:nvSpPr>
          <p:cNvPr id="34" name="Rectangle: Rounded Corners 33">
            <a:extLst>
              <a:ext uri="{FF2B5EF4-FFF2-40B4-BE49-F238E27FC236}">
                <a16:creationId xmlns:a16="http://schemas.microsoft.com/office/drawing/2014/main" id="{63CAE0CE-917F-3986-2801-EB54F64A02A7}"/>
              </a:ext>
            </a:extLst>
          </p:cNvPr>
          <p:cNvSpPr/>
          <p:nvPr/>
        </p:nvSpPr>
        <p:spPr>
          <a:xfrm>
            <a:off x="3961877" y="4594132"/>
            <a:ext cx="1717799" cy="5767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ML</a:t>
            </a:r>
            <a:r>
              <a:rPr lang="en-US" sz="2400" dirty="0">
                <a:solidFill>
                  <a:schemeClr val="bg2">
                    <a:lumMod val="50000"/>
                  </a:schemeClr>
                </a:solidFill>
              </a:rPr>
              <a:t> </a:t>
            </a:r>
            <a:r>
              <a:rPr lang="en-US" sz="2400" dirty="0">
                <a:solidFill>
                  <a:schemeClr val="tx1"/>
                </a:solidFill>
              </a:rPr>
              <a:t>Model</a:t>
            </a:r>
          </a:p>
        </p:txBody>
      </p:sp>
      <p:sp>
        <p:nvSpPr>
          <p:cNvPr id="35" name="Rectangle: Rounded Corners 34">
            <a:extLst>
              <a:ext uri="{FF2B5EF4-FFF2-40B4-BE49-F238E27FC236}">
                <a16:creationId xmlns:a16="http://schemas.microsoft.com/office/drawing/2014/main" id="{49BC0B82-CCFD-E818-A67B-69D8EDC0BE74}"/>
              </a:ext>
            </a:extLst>
          </p:cNvPr>
          <p:cNvSpPr/>
          <p:nvPr/>
        </p:nvSpPr>
        <p:spPr>
          <a:xfrm>
            <a:off x="1554700" y="4594132"/>
            <a:ext cx="1717799" cy="5767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Dataset</a:t>
            </a:r>
          </a:p>
        </p:txBody>
      </p:sp>
      <p:cxnSp>
        <p:nvCxnSpPr>
          <p:cNvPr id="36" name="Straight Arrow Connector 35">
            <a:extLst>
              <a:ext uri="{FF2B5EF4-FFF2-40B4-BE49-F238E27FC236}">
                <a16:creationId xmlns:a16="http://schemas.microsoft.com/office/drawing/2014/main" id="{5FAD006C-1E42-6C86-7184-383BCAF09334}"/>
              </a:ext>
            </a:extLst>
          </p:cNvPr>
          <p:cNvCxnSpPr>
            <a:stCxn id="35" idx="3"/>
            <a:endCxn id="34" idx="1"/>
          </p:cNvCxnSpPr>
          <p:nvPr/>
        </p:nvCxnSpPr>
        <p:spPr>
          <a:xfrm>
            <a:off x="3272499" y="4882488"/>
            <a:ext cx="68937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37" name="Straight Arrow Connector 36">
            <a:extLst>
              <a:ext uri="{FF2B5EF4-FFF2-40B4-BE49-F238E27FC236}">
                <a16:creationId xmlns:a16="http://schemas.microsoft.com/office/drawing/2014/main" id="{2379262D-132B-0E9B-7B1C-21A21861FF4B}"/>
              </a:ext>
            </a:extLst>
          </p:cNvPr>
          <p:cNvCxnSpPr>
            <a:cxnSpLocks/>
            <a:stCxn id="34" idx="3"/>
            <a:endCxn id="33" idx="1"/>
          </p:cNvCxnSpPr>
          <p:nvPr/>
        </p:nvCxnSpPr>
        <p:spPr>
          <a:xfrm>
            <a:off x="5679676" y="4882488"/>
            <a:ext cx="68886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2A89EDA7-4962-AA59-D507-E3F42FF4C775}"/>
              </a:ext>
            </a:extLst>
          </p:cNvPr>
          <p:cNvSpPr/>
          <p:nvPr/>
        </p:nvSpPr>
        <p:spPr>
          <a:xfrm>
            <a:off x="7622896" y="2778207"/>
            <a:ext cx="1769333" cy="716441"/>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Post-processing</a:t>
            </a:r>
          </a:p>
        </p:txBody>
      </p:sp>
      <p:sp>
        <p:nvSpPr>
          <p:cNvPr id="39" name="TextBox 38">
            <a:extLst>
              <a:ext uri="{FF2B5EF4-FFF2-40B4-BE49-F238E27FC236}">
                <a16:creationId xmlns:a16="http://schemas.microsoft.com/office/drawing/2014/main" id="{25710552-9729-11F3-60CF-93B985597CF5}"/>
              </a:ext>
            </a:extLst>
          </p:cNvPr>
          <p:cNvSpPr txBox="1"/>
          <p:nvPr/>
        </p:nvSpPr>
        <p:spPr>
          <a:xfrm>
            <a:off x="3297380" y="3669241"/>
            <a:ext cx="1165914" cy="560666"/>
          </a:xfrm>
          <a:prstGeom prst="rect">
            <a:avLst/>
          </a:prstGeom>
          <a:noFill/>
        </p:spPr>
        <p:txBody>
          <a:bodyPr wrap="square" rtlCol="0">
            <a:spAutoFit/>
          </a:bodyPr>
          <a:lstStyle/>
          <a:p>
            <a:pPr algn="ctr"/>
            <a:r>
              <a:rPr lang="en-US" dirty="0"/>
              <a:t>Debiased</a:t>
            </a:r>
          </a:p>
          <a:p>
            <a:pPr algn="ctr"/>
            <a:r>
              <a:rPr lang="en-US" dirty="0"/>
              <a:t>data</a:t>
            </a:r>
          </a:p>
        </p:txBody>
      </p:sp>
      <p:sp>
        <p:nvSpPr>
          <p:cNvPr id="40" name="TextBox 39">
            <a:extLst>
              <a:ext uri="{FF2B5EF4-FFF2-40B4-BE49-F238E27FC236}">
                <a16:creationId xmlns:a16="http://schemas.microsoft.com/office/drawing/2014/main" id="{80DAB8E3-530A-4625-B0E4-45ADFD9F445C}"/>
              </a:ext>
            </a:extLst>
          </p:cNvPr>
          <p:cNvSpPr txBox="1"/>
          <p:nvPr/>
        </p:nvSpPr>
        <p:spPr>
          <a:xfrm>
            <a:off x="6078406" y="3592974"/>
            <a:ext cx="1062122" cy="560666"/>
          </a:xfrm>
          <a:prstGeom prst="rect">
            <a:avLst/>
          </a:prstGeom>
          <a:noFill/>
        </p:spPr>
        <p:txBody>
          <a:bodyPr wrap="square" rtlCol="0">
            <a:spAutoFit/>
          </a:bodyPr>
          <a:lstStyle/>
          <a:p>
            <a:pPr algn="ctr"/>
            <a:r>
              <a:rPr lang="en-US" dirty="0"/>
              <a:t>Fair</a:t>
            </a:r>
          </a:p>
          <a:p>
            <a:pPr algn="ctr"/>
            <a:r>
              <a:rPr lang="en-US" dirty="0"/>
              <a:t>Model</a:t>
            </a:r>
          </a:p>
        </p:txBody>
      </p:sp>
      <p:cxnSp>
        <p:nvCxnSpPr>
          <p:cNvPr id="41" name="Connector: Elbow 40">
            <a:extLst>
              <a:ext uri="{FF2B5EF4-FFF2-40B4-BE49-F238E27FC236}">
                <a16:creationId xmlns:a16="http://schemas.microsoft.com/office/drawing/2014/main" id="{E2B001DD-499B-944C-AAD5-060176E8E21A}"/>
              </a:ext>
            </a:extLst>
          </p:cNvPr>
          <p:cNvCxnSpPr>
            <a:cxnSpLocks/>
            <a:stCxn id="43" idx="6"/>
          </p:cNvCxnSpPr>
          <p:nvPr/>
        </p:nvCxnSpPr>
        <p:spPr>
          <a:xfrm>
            <a:off x="6903523" y="3136429"/>
            <a:ext cx="167041" cy="1457703"/>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595BB5E-8B2A-E6E7-8345-CE777571B000}"/>
              </a:ext>
            </a:extLst>
          </p:cNvPr>
          <p:cNvSpPr/>
          <p:nvPr/>
        </p:nvSpPr>
        <p:spPr>
          <a:xfrm>
            <a:off x="2573360" y="2778209"/>
            <a:ext cx="1769333" cy="716441"/>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Pre-processing</a:t>
            </a:r>
          </a:p>
        </p:txBody>
      </p:sp>
      <p:sp>
        <p:nvSpPr>
          <p:cNvPr id="43" name="Oval 42">
            <a:extLst>
              <a:ext uri="{FF2B5EF4-FFF2-40B4-BE49-F238E27FC236}">
                <a16:creationId xmlns:a16="http://schemas.microsoft.com/office/drawing/2014/main" id="{EA126CEF-4A0D-52D1-A752-D8AED02ACDD4}"/>
              </a:ext>
            </a:extLst>
          </p:cNvPr>
          <p:cNvSpPr/>
          <p:nvPr/>
        </p:nvSpPr>
        <p:spPr>
          <a:xfrm>
            <a:off x="5134191" y="2778209"/>
            <a:ext cx="1769333" cy="716441"/>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In-processing</a:t>
            </a:r>
          </a:p>
        </p:txBody>
      </p:sp>
      <p:cxnSp>
        <p:nvCxnSpPr>
          <p:cNvPr id="44" name="Connector: Elbow 43">
            <a:extLst>
              <a:ext uri="{FF2B5EF4-FFF2-40B4-BE49-F238E27FC236}">
                <a16:creationId xmlns:a16="http://schemas.microsoft.com/office/drawing/2014/main" id="{15167415-BBB3-0DC8-93EA-6D2D5E9D76F0}"/>
              </a:ext>
            </a:extLst>
          </p:cNvPr>
          <p:cNvCxnSpPr>
            <a:cxnSpLocks/>
          </p:cNvCxnSpPr>
          <p:nvPr/>
        </p:nvCxnSpPr>
        <p:spPr>
          <a:xfrm rot="5400000" flipH="1" flipV="1">
            <a:off x="6799591" y="3764148"/>
            <a:ext cx="1451025" cy="195585"/>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6B82FB2-4A30-92FC-17DB-01E7E908F5B7}"/>
              </a:ext>
            </a:extLst>
          </p:cNvPr>
          <p:cNvCxnSpPr>
            <a:cxnSpLocks/>
          </p:cNvCxnSpPr>
          <p:nvPr/>
        </p:nvCxnSpPr>
        <p:spPr>
          <a:xfrm rot="5400000" flipH="1" flipV="1">
            <a:off x="4327857" y="3744543"/>
            <a:ext cx="1414448" cy="198221"/>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B344950-908F-6583-3A6A-87A9C8F2EFED}"/>
              </a:ext>
            </a:extLst>
          </p:cNvPr>
          <p:cNvCxnSpPr>
            <a:cxnSpLocks/>
            <a:stCxn id="38" idx="6"/>
          </p:cNvCxnSpPr>
          <p:nvPr/>
        </p:nvCxnSpPr>
        <p:spPr>
          <a:xfrm>
            <a:off x="9392228" y="3136428"/>
            <a:ext cx="195586" cy="1451026"/>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0B441E7-5098-FC55-1622-4F8EB46A4BC4}"/>
              </a:ext>
            </a:extLst>
          </p:cNvPr>
          <p:cNvCxnSpPr>
            <a:cxnSpLocks/>
            <a:stCxn id="42" idx="6"/>
          </p:cNvCxnSpPr>
          <p:nvPr/>
        </p:nvCxnSpPr>
        <p:spPr>
          <a:xfrm>
            <a:off x="4342693" y="3136429"/>
            <a:ext cx="163314" cy="1457703"/>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74A34362-9B60-7952-ABBF-0BA36E152AD4}"/>
              </a:ext>
            </a:extLst>
          </p:cNvPr>
          <p:cNvCxnSpPr>
            <a:cxnSpLocks/>
            <a:endCxn id="42" idx="2"/>
          </p:cNvCxnSpPr>
          <p:nvPr/>
        </p:nvCxnSpPr>
        <p:spPr>
          <a:xfrm rot="5400000" flipH="1" flipV="1">
            <a:off x="1711423" y="3732195"/>
            <a:ext cx="1457703" cy="266172"/>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C5F46EC-1B88-2E07-6946-502BC158712F}"/>
              </a:ext>
            </a:extLst>
          </p:cNvPr>
          <p:cNvSpPr txBox="1"/>
          <p:nvPr/>
        </p:nvSpPr>
        <p:spPr>
          <a:xfrm>
            <a:off x="5178961" y="5136543"/>
            <a:ext cx="2048483" cy="320380"/>
          </a:xfrm>
          <a:prstGeom prst="rect">
            <a:avLst/>
          </a:prstGeom>
          <a:noFill/>
        </p:spPr>
        <p:txBody>
          <a:bodyPr wrap="none" rtlCol="0">
            <a:spAutoFit/>
          </a:bodyPr>
          <a:lstStyle/>
          <a:p>
            <a:r>
              <a:rPr lang="en-US" dirty="0"/>
              <a:t>Standard ML Pipeline</a:t>
            </a:r>
          </a:p>
        </p:txBody>
      </p:sp>
      <p:sp>
        <p:nvSpPr>
          <p:cNvPr id="50" name="Rectangle: Rounded Corners 49">
            <a:extLst>
              <a:ext uri="{FF2B5EF4-FFF2-40B4-BE49-F238E27FC236}">
                <a16:creationId xmlns:a16="http://schemas.microsoft.com/office/drawing/2014/main" id="{02C56ADD-A31F-7AEF-B738-4FAFF186E5AB}"/>
              </a:ext>
            </a:extLst>
          </p:cNvPr>
          <p:cNvSpPr/>
          <p:nvPr/>
        </p:nvSpPr>
        <p:spPr>
          <a:xfrm>
            <a:off x="8769411" y="4594132"/>
            <a:ext cx="1717799" cy="576711"/>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Evaluation</a:t>
            </a:r>
          </a:p>
        </p:txBody>
      </p:sp>
      <p:cxnSp>
        <p:nvCxnSpPr>
          <p:cNvPr id="51" name="Straight Arrow Connector 50">
            <a:extLst>
              <a:ext uri="{FF2B5EF4-FFF2-40B4-BE49-F238E27FC236}">
                <a16:creationId xmlns:a16="http://schemas.microsoft.com/office/drawing/2014/main" id="{F8D6D3BB-8D0F-F6E2-980E-BDE5C8E8B49F}"/>
              </a:ext>
            </a:extLst>
          </p:cNvPr>
          <p:cNvCxnSpPr>
            <a:cxnSpLocks/>
          </p:cNvCxnSpPr>
          <p:nvPr/>
        </p:nvCxnSpPr>
        <p:spPr>
          <a:xfrm>
            <a:off x="8086343" y="4882488"/>
            <a:ext cx="68711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D16D564F-4817-35CF-5140-828C5F69A793}"/>
              </a:ext>
            </a:extLst>
          </p:cNvPr>
          <p:cNvSpPr txBox="1"/>
          <p:nvPr/>
        </p:nvSpPr>
        <p:spPr>
          <a:xfrm>
            <a:off x="8418445" y="3613085"/>
            <a:ext cx="1197969" cy="560666"/>
          </a:xfrm>
          <a:prstGeom prst="rect">
            <a:avLst/>
          </a:prstGeom>
          <a:noFill/>
        </p:spPr>
        <p:txBody>
          <a:bodyPr wrap="square" rtlCol="0">
            <a:spAutoFit/>
          </a:bodyPr>
          <a:lstStyle/>
          <a:p>
            <a:pPr algn="ctr"/>
            <a:r>
              <a:rPr lang="en-US" dirty="0"/>
              <a:t>Fair</a:t>
            </a:r>
          </a:p>
          <a:p>
            <a:pPr algn="ctr"/>
            <a:r>
              <a:rPr lang="en-US" dirty="0"/>
              <a:t>Prediction</a:t>
            </a:r>
          </a:p>
        </p:txBody>
      </p:sp>
      <p:sp>
        <p:nvSpPr>
          <p:cNvPr id="55" name="Rectangle 54">
            <a:extLst>
              <a:ext uri="{FF2B5EF4-FFF2-40B4-BE49-F238E27FC236}">
                <a16:creationId xmlns:a16="http://schemas.microsoft.com/office/drawing/2014/main" id="{D333BD4B-413E-4AE4-6168-B2D303017783}"/>
              </a:ext>
            </a:extLst>
          </p:cNvPr>
          <p:cNvSpPr/>
          <p:nvPr/>
        </p:nvSpPr>
        <p:spPr>
          <a:xfrm>
            <a:off x="0" y="5743005"/>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b="1" dirty="0">
                <a:solidFill>
                  <a:prstClr val="white"/>
                </a:solidFill>
              </a:rPr>
              <a:t>There is a need to ensure fairness across the ML pipeline instead of a single stage</a:t>
            </a: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descr="A picture containing object&#10;&#10;Description generated with very high confidence">
            <a:extLst>
              <a:ext uri="{FF2B5EF4-FFF2-40B4-BE49-F238E27FC236}">
                <a16:creationId xmlns:a16="http://schemas.microsoft.com/office/drawing/2014/main" id="{BF5F78F1-8C8C-1DCE-FE79-9BF2273B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8068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8" grpId="0" animBg="1"/>
      <p:bldP spid="39" grpId="0"/>
      <p:bldP spid="40" grpId="0"/>
      <p:bldP spid="42" grpId="0" animBg="1"/>
      <p:bldP spid="43" grpId="0" animBg="1"/>
      <p:bldP spid="49" grpId="0"/>
      <p:bldP spid="50" grpId="0" animBg="1"/>
      <p:bldP spid="52" grpId="0"/>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51299E13-0501-13C7-9963-9446498D16A9}"/>
              </a:ext>
            </a:extLst>
          </p:cNvPr>
          <p:cNvSpPr txBox="1"/>
          <p:nvPr/>
        </p:nvSpPr>
        <p:spPr>
          <a:xfrm>
            <a:off x="3527294" y="2280517"/>
            <a:ext cx="1087282" cy="584775"/>
          </a:xfrm>
          <a:prstGeom prst="rect">
            <a:avLst/>
          </a:prstGeom>
          <a:noFill/>
        </p:spPr>
        <p:txBody>
          <a:bodyPr wrap="square" rtlCol="0">
            <a:spAutoFit/>
          </a:bodyPr>
          <a:lstStyle/>
          <a:p>
            <a:pPr algn="ctr"/>
            <a:r>
              <a:rPr lang="en-US" sz="1600" dirty="0"/>
              <a:t>Debiased</a:t>
            </a:r>
          </a:p>
          <a:p>
            <a:pPr algn="ctr"/>
            <a:r>
              <a:rPr lang="en-US" sz="1600" dirty="0"/>
              <a:t>data</a:t>
            </a:r>
          </a:p>
        </p:txBody>
      </p:sp>
      <p:sp>
        <p:nvSpPr>
          <p:cNvPr id="19" name="Oval 18">
            <a:extLst>
              <a:ext uri="{FF2B5EF4-FFF2-40B4-BE49-F238E27FC236}">
                <a16:creationId xmlns:a16="http://schemas.microsoft.com/office/drawing/2014/main" id="{0216D698-DE78-396E-51C4-DD2DC2697A50}"/>
              </a:ext>
            </a:extLst>
          </p:cNvPr>
          <p:cNvSpPr/>
          <p:nvPr/>
        </p:nvSpPr>
        <p:spPr>
          <a:xfrm>
            <a:off x="2852104" y="1630119"/>
            <a:ext cx="1650005" cy="52295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Pre-processing</a:t>
            </a:r>
          </a:p>
        </p:txBody>
      </p:sp>
      <p:cxnSp>
        <p:nvCxnSpPr>
          <p:cNvPr id="24" name="Connector: Elbow 23">
            <a:extLst>
              <a:ext uri="{FF2B5EF4-FFF2-40B4-BE49-F238E27FC236}">
                <a16:creationId xmlns:a16="http://schemas.microsoft.com/office/drawing/2014/main" id="{8F302A19-6BF8-1AB2-2649-812512AA4551}"/>
              </a:ext>
            </a:extLst>
          </p:cNvPr>
          <p:cNvCxnSpPr>
            <a:cxnSpLocks/>
            <a:stCxn id="19" idx="6"/>
          </p:cNvCxnSpPr>
          <p:nvPr/>
        </p:nvCxnSpPr>
        <p:spPr>
          <a:xfrm>
            <a:off x="4502109" y="1891597"/>
            <a:ext cx="152300" cy="106403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F348ED2-662A-8B42-7A76-4BF2FAC80306}"/>
              </a:ext>
            </a:extLst>
          </p:cNvPr>
          <p:cNvCxnSpPr>
            <a:cxnSpLocks/>
            <a:endCxn id="19" idx="2"/>
          </p:cNvCxnSpPr>
          <p:nvPr/>
        </p:nvCxnSpPr>
        <p:spPr>
          <a:xfrm rot="5400000" flipH="1" flipV="1">
            <a:off x="2195978" y="2299503"/>
            <a:ext cx="1064031" cy="24822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pic>
        <p:nvPicPr>
          <p:cNvPr id="35" name="Picture 34" descr="Shape&#10;&#10;Description automatically generated">
            <a:extLst>
              <a:ext uri="{FF2B5EF4-FFF2-40B4-BE49-F238E27FC236}">
                <a16:creationId xmlns:a16="http://schemas.microsoft.com/office/drawing/2014/main" id="{7F0AEB36-97F0-FD73-0CC7-A9B76D09CF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3582482" y="2951552"/>
            <a:ext cx="413084" cy="432297"/>
          </a:xfrm>
          <a:prstGeom prst="rect">
            <a:avLst/>
          </a:prstGeom>
        </p:spPr>
      </p:pic>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198919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1" grpId="0" animBg="1"/>
      <p:bldP spid="12" grpId="0" animBg="1"/>
      <p:bldP spid="16" grpId="0"/>
      <p:bldP spid="19" grpId="0" animBg="1"/>
      <p:bldP spid="26" grpId="0"/>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960FA3E0-1754-EFAB-1F19-D90614F518EA}"/>
              </a:ext>
            </a:extLst>
          </p:cNvPr>
          <p:cNvSpPr txBox="1"/>
          <p:nvPr/>
        </p:nvSpPr>
        <p:spPr>
          <a:xfrm>
            <a:off x="6120761" y="2224847"/>
            <a:ext cx="990490" cy="584775"/>
          </a:xfrm>
          <a:prstGeom prst="rect">
            <a:avLst/>
          </a:prstGeom>
          <a:noFill/>
        </p:spPr>
        <p:txBody>
          <a:bodyPr wrap="square" rtlCol="0">
            <a:spAutoFit/>
          </a:bodyPr>
          <a:lstStyle/>
          <a:p>
            <a:pPr algn="ctr"/>
            <a:r>
              <a:rPr lang="en-US" sz="1600" dirty="0"/>
              <a:t>Fair</a:t>
            </a:r>
          </a:p>
          <a:p>
            <a:pPr algn="ctr"/>
            <a:r>
              <a:rPr lang="en-US" sz="1600" dirty="0"/>
              <a:t>Model</a:t>
            </a:r>
          </a:p>
        </p:txBody>
      </p:sp>
      <p:cxnSp>
        <p:nvCxnSpPr>
          <p:cNvPr id="18" name="Connector: Elbow 17">
            <a:extLst>
              <a:ext uri="{FF2B5EF4-FFF2-40B4-BE49-F238E27FC236}">
                <a16:creationId xmlns:a16="http://schemas.microsoft.com/office/drawing/2014/main" id="{0FB4B104-F562-BC2A-0F37-9BB3930357B2}"/>
              </a:ext>
            </a:extLst>
          </p:cNvPr>
          <p:cNvCxnSpPr>
            <a:cxnSpLocks/>
            <a:stCxn id="20" idx="6"/>
          </p:cNvCxnSpPr>
          <p:nvPr/>
        </p:nvCxnSpPr>
        <p:spPr>
          <a:xfrm>
            <a:off x="6890230" y="1891597"/>
            <a:ext cx="155775" cy="1064031"/>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3D99239-88A0-0EE2-E5E9-8B82E5B7438C}"/>
              </a:ext>
            </a:extLst>
          </p:cNvPr>
          <p:cNvSpPr/>
          <p:nvPr/>
        </p:nvSpPr>
        <p:spPr>
          <a:xfrm>
            <a:off x="5240226" y="1630119"/>
            <a:ext cx="1650005" cy="52295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In-processing</a:t>
            </a:r>
          </a:p>
        </p:txBody>
      </p:sp>
      <p:cxnSp>
        <p:nvCxnSpPr>
          <p:cNvPr id="22" name="Connector: Elbow 21">
            <a:extLst>
              <a:ext uri="{FF2B5EF4-FFF2-40B4-BE49-F238E27FC236}">
                <a16:creationId xmlns:a16="http://schemas.microsoft.com/office/drawing/2014/main" id="{0E5F5335-9ADE-82EA-E1E0-C2A6DE5B75A8}"/>
              </a:ext>
            </a:extLst>
          </p:cNvPr>
          <p:cNvCxnSpPr>
            <a:cxnSpLocks/>
          </p:cNvCxnSpPr>
          <p:nvPr/>
        </p:nvCxnSpPr>
        <p:spPr>
          <a:xfrm rot="5400000" flipH="1" flipV="1">
            <a:off x="4631571" y="2315401"/>
            <a:ext cx="1032458" cy="184852"/>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pic>
        <p:nvPicPr>
          <p:cNvPr id="36" name="Picture 35" descr="Shape&#10;&#10;Description automatically generated">
            <a:extLst>
              <a:ext uri="{FF2B5EF4-FFF2-40B4-BE49-F238E27FC236}">
                <a16:creationId xmlns:a16="http://schemas.microsoft.com/office/drawing/2014/main" id="{D279DF67-DFFD-755A-9909-B682DC1FCC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5835288" y="2961519"/>
            <a:ext cx="413084" cy="432297"/>
          </a:xfrm>
          <a:prstGeom prst="rect">
            <a:avLst/>
          </a:prstGeom>
        </p:spPr>
      </p:pic>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2055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536BCB-041D-4E81-3220-7AA72D3E61C6}"/>
              </a:ext>
            </a:extLst>
          </p:cNvPr>
          <p:cNvSpPr/>
          <p:nvPr/>
        </p:nvSpPr>
        <p:spPr>
          <a:xfrm>
            <a:off x="7561086" y="1630118"/>
            <a:ext cx="1650005" cy="522957"/>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Post-processing</a:t>
            </a:r>
          </a:p>
        </p:txBody>
      </p:sp>
      <p:cxnSp>
        <p:nvCxnSpPr>
          <p:cNvPr id="21" name="Connector: Elbow 20">
            <a:extLst>
              <a:ext uri="{FF2B5EF4-FFF2-40B4-BE49-F238E27FC236}">
                <a16:creationId xmlns:a16="http://schemas.microsoft.com/office/drawing/2014/main" id="{5A9C5D80-D412-131E-1773-6E559AD21D19}"/>
              </a:ext>
            </a:extLst>
          </p:cNvPr>
          <p:cNvCxnSpPr>
            <a:cxnSpLocks/>
          </p:cNvCxnSpPr>
          <p:nvPr/>
        </p:nvCxnSpPr>
        <p:spPr>
          <a:xfrm rot="5400000" flipH="1" flipV="1">
            <a:off x="6940311" y="2329978"/>
            <a:ext cx="1059157" cy="182394"/>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5BD1B5D-C372-5457-0D99-303BB54167BE}"/>
              </a:ext>
            </a:extLst>
          </p:cNvPr>
          <p:cNvCxnSpPr>
            <a:cxnSpLocks/>
            <a:stCxn id="15" idx="6"/>
          </p:cNvCxnSpPr>
          <p:nvPr/>
        </p:nvCxnSpPr>
        <p:spPr>
          <a:xfrm>
            <a:off x="9211090" y="1891597"/>
            <a:ext cx="182395" cy="1059158"/>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6BE641F3-C0AD-D3A6-027D-EA2C429ABDB8}"/>
              </a:ext>
            </a:extLst>
          </p:cNvPr>
          <p:cNvSpPr txBox="1"/>
          <p:nvPr/>
        </p:nvSpPr>
        <p:spPr>
          <a:xfrm>
            <a:off x="8302982" y="2239526"/>
            <a:ext cx="1117175" cy="584775"/>
          </a:xfrm>
          <a:prstGeom prst="rect">
            <a:avLst/>
          </a:prstGeom>
          <a:noFill/>
        </p:spPr>
        <p:txBody>
          <a:bodyPr wrap="square" rtlCol="0">
            <a:spAutoFit/>
          </a:bodyPr>
          <a:lstStyle/>
          <a:p>
            <a:pPr algn="ctr"/>
            <a:r>
              <a:rPr lang="en-US" sz="1600" dirty="0"/>
              <a:t>Fair</a:t>
            </a:r>
          </a:p>
          <a:p>
            <a:pPr algn="ctr"/>
            <a:r>
              <a:rPr lang="en-US" sz="1600" dirty="0"/>
              <a:t>Prediction</a:t>
            </a:r>
          </a:p>
        </p:txBody>
      </p:sp>
      <p:pic>
        <p:nvPicPr>
          <p:cNvPr id="37" name="Picture 36" descr="Shape&#10;&#10;Description automatically generated">
            <a:extLst>
              <a:ext uri="{FF2B5EF4-FFF2-40B4-BE49-F238E27FC236}">
                <a16:creationId xmlns:a16="http://schemas.microsoft.com/office/drawing/2014/main" id="{8E74967B-63AF-4E7E-37F5-E753B528F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8064197" y="2988390"/>
            <a:ext cx="413084" cy="432297"/>
          </a:xfrm>
          <a:prstGeom prst="rect">
            <a:avLst/>
          </a:prstGeom>
        </p:spPr>
      </p:pic>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315973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536BCB-041D-4E81-3220-7AA72D3E61C6}"/>
              </a:ext>
            </a:extLst>
          </p:cNvPr>
          <p:cNvSpPr/>
          <p:nvPr/>
        </p:nvSpPr>
        <p:spPr>
          <a:xfrm>
            <a:off x="7561086" y="1630118"/>
            <a:ext cx="1650005" cy="522957"/>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Post-processing</a:t>
            </a:r>
          </a:p>
        </p:txBody>
      </p:sp>
      <p:sp>
        <p:nvSpPr>
          <p:cNvPr id="17" name="TextBox 16">
            <a:extLst>
              <a:ext uri="{FF2B5EF4-FFF2-40B4-BE49-F238E27FC236}">
                <a16:creationId xmlns:a16="http://schemas.microsoft.com/office/drawing/2014/main" id="{960FA3E0-1754-EFAB-1F19-D90614F518EA}"/>
              </a:ext>
            </a:extLst>
          </p:cNvPr>
          <p:cNvSpPr txBox="1"/>
          <p:nvPr/>
        </p:nvSpPr>
        <p:spPr>
          <a:xfrm>
            <a:off x="6120761" y="2224847"/>
            <a:ext cx="990490" cy="584775"/>
          </a:xfrm>
          <a:prstGeom prst="rect">
            <a:avLst/>
          </a:prstGeom>
          <a:noFill/>
        </p:spPr>
        <p:txBody>
          <a:bodyPr wrap="square" rtlCol="0">
            <a:spAutoFit/>
          </a:bodyPr>
          <a:lstStyle/>
          <a:p>
            <a:pPr algn="ctr"/>
            <a:r>
              <a:rPr lang="en-US" sz="1600" dirty="0"/>
              <a:t>Fair</a:t>
            </a:r>
          </a:p>
          <a:p>
            <a:pPr algn="ctr"/>
            <a:r>
              <a:rPr lang="en-US" sz="1600" dirty="0"/>
              <a:t>Model</a:t>
            </a:r>
          </a:p>
        </p:txBody>
      </p:sp>
      <p:cxnSp>
        <p:nvCxnSpPr>
          <p:cNvPr id="18" name="Connector: Elbow 17">
            <a:extLst>
              <a:ext uri="{FF2B5EF4-FFF2-40B4-BE49-F238E27FC236}">
                <a16:creationId xmlns:a16="http://schemas.microsoft.com/office/drawing/2014/main" id="{0FB4B104-F562-BC2A-0F37-9BB3930357B2}"/>
              </a:ext>
            </a:extLst>
          </p:cNvPr>
          <p:cNvCxnSpPr>
            <a:cxnSpLocks/>
            <a:stCxn id="20" idx="6"/>
          </p:cNvCxnSpPr>
          <p:nvPr/>
        </p:nvCxnSpPr>
        <p:spPr>
          <a:xfrm>
            <a:off x="6890230" y="1891597"/>
            <a:ext cx="155775" cy="1064031"/>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3D99239-88A0-0EE2-E5E9-8B82E5B7438C}"/>
              </a:ext>
            </a:extLst>
          </p:cNvPr>
          <p:cNvSpPr/>
          <p:nvPr/>
        </p:nvSpPr>
        <p:spPr>
          <a:xfrm>
            <a:off x="5240226" y="1630119"/>
            <a:ext cx="1650005" cy="522957"/>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In-processing</a:t>
            </a:r>
          </a:p>
        </p:txBody>
      </p:sp>
      <p:cxnSp>
        <p:nvCxnSpPr>
          <p:cNvPr id="21" name="Connector: Elbow 20">
            <a:extLst>
              <a:ext uri="{FF2B5EF4-FFF2-40B4-BE49-F238E27FC236}">
                <a16:creationId xmlns:a16="http://schemas.microsoft.com/office/drawing/2014/main" id="{5A9C5D80-D412-131E-1773-6E559AD21D19}"/>
              </a:ext>
            </a:extLst>
          </p:cNvPr>
          <p:cNvCxnSpPr>
            <a:cxnSpLocks/>
          </p:cNvCxnSpPr>
          <p:nvPr/>
        </p:nvCxnSpPr>
        <p:spPr>
          <a:xfrm rot="5400000" flipH="1" flipV="1">
            <a:off x="6940311" y="2329978"/>
            <a:ext cx="1059157" cy="182394"/>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E5F5335-9ADE-82EA-E1E0-C2A6DE5B75A8}"/>
              </a:ext>
            </a:extLst>
          </p:cNvPr>
          <p:cNvCxnSpPr>
            <a:cxnSpLocks/>
          </p:cNvCxnSpPr>
          <p:nvPr/>
        </p:nvCxnSpPr>
        <p:spPr>
          <a:xfrm rot="5400000" flipH="1" flipV="1">
            <a:off x="4631571" y="2315401"/>
            <a:ext cx="1032458" cy="184852"/>
          </a:xfrm>
          <a:prstGeom prst="bentConnector2">
            <a:avLst/>
          </a:prstGeom>
          <a:ln w="19050" cmpd="sng">
            <a:solidFill>
              <a:schemeClr val="accent3">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5BD1B5D-C372-5457-0D99-303BB54167BE}"/>
              </a:ext>
            </a:extLst>
          </p:cNvPr>
          <p:cNvCxnSpPr>
            <a:cxnSpLocks/>
            <a:stCxn id="15" idx="6"/>
          </p:cNvCxnSpPr>
          <p:nvPr/>
        </p:nvCxnSpPr>
        <p:spPr>
          <a:xfrm>
            <a:off x="9211090" y="1891597"/>
            <a:ext cx="182395" cy="1059158"/>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6BE641F3-C0AD-D3A6-027D-EA2C429ABDB8}"/>
              </a:ext>
            </a:extLst>
          </p:cNvPr>
          <p:cNvSpPr txBox="1"/>
          <p:nvPr/>
        </p:nvSpPr>
        <p:spPr>
          <a:xfrm>
            <a:off x="8302982" y="2239526"/>
            <a:ext cx="1117175" cy="584775"/>
          </a:xfrm>
          <a:prstGeom prst="rect">
            <a:avLst/>
          </a:prstGeom>
          <a:noFill/>
        </p:spPr>
        <p:txBody>
          <a:bodyPr wrap="square" rtlCol="0">
            <a:spAutoFit/>
          </a:bodyPr>
          <a:lstStyle/>
          <a:p>
            <a:pPr algn="ctr"/>
            <a:r>
              <a:rPr lang="en-US" sz="1600" dirty="0"/>
              <a:t>Fair</a:t>
            </a:r>
          </a:p>
          <a:p>
            <a:pPr algn="ctr"/>
            <a:r>
              <a:rPr lang="en-US" sz="1600" dirty="0"/>
              <a:t>Prediction</a:t>
            </a:r>
          </a:p>
        </p:txBody>
      </p:sp>
      <p:pic>
        <p:nvPicPr>
          <p:cNvPr id="36" name="Picture 35" descr="Shape&#10;&#10;Description automatically generated">
            <a:extLst>
              <a:ext uri="{FF2B5EF4-FFF2-40B4-BE49-F238E27FC236}">
                <a16:creationId xmlns:a16="http://schemas.microsoft.com/office/drawing/2014/main" id="{D279DF67-DFFD-755A-9909-B682DC1FCCF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5835288" y="2961519"/>
            <a:ext cx="413084" cy="432297"/>
          </a:xfrm>
          <a:prstGeom prst="rect">
            <a:avLst/>
          </a:prstGeom>
        </p:spPr>
      </p:pic>
      <p:pic>
        <p:nvPicPr>
          <p:cNvPr id="37" name="Picture 36" descr="Shape&#10;&#10;Description automatically generated">
            <a:extLst>
              <a:ext uri="{FF2B5EF4-FFF2-40B4-BE49-F238E27FC236}">
                <a16:creationId xmlns:a16="http://schemas.microsoft.com/office/drawing/2014/main" id="{8E74967B-63AF-4E7E-37F5-E753B528F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8064197" y="2988390"/>
            <a:ext cx="413084" cy="432297"/>
          </a:xfrm>
          <a:prstGeom prst="rect">
            <a:avLst/>
          </a:prstGeom>
        </p:spPr>
      </p:pic>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185527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0"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2060"/>
                </a:solidFill>
                <a:effectLst/>
                <a:uLnTx/>
                <a:uFillTx/>
                <a:latin typeface="Calibri" panose="020F0502020204030204"/>
                <a:ea typeface="+mj-ea"/>
                <a:cs typeface="+mj-cs"/>
              </a:rPr>
              <a:t>Cascaded Interventions</a:t>
            </a:r>
          </a:p>
        </p:txBody>
      </p:sp>
      <p:sp>
        <p:nvSpPr>
          <p:cNvPr id="5" name="TextBox 4">
            <a:extLst>
              <a:ext uri="{FF2B5EF4-FFF2-40B4-BE49-F238E27FC236}">
                <a16:creationId xmlns:a16="http://schemas.microsoft.com/office/drawing/2014/main" id="{A9E8F266-3D23-CF7C-A04E-B7689B58FEC4}"/>
              </a:ext>
            </a:extLst>
          </p:cNvPr>
          <p:cNvSpPr txBox="1"/>
          <p:nvPr/>
        </p:nvSpPr>
        <p:spPr>
          <a:xfrm>
            <a:off x="734373" y="410561"/>
            <a:ext cx="10772775"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way to achieve more fairness across the ML pipeline can be to apply multiple fixes (interventions) at different stages of the ML pipeline where bias can emerge from. We refer to such a series of fairness-enhancing interventions as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cascaded interventions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 name="Rectangle: Rounded Corners 1">
            <a:extLst>
              <a:ext uri="{FF2B5EF4-FFF2-40B4-BE49-F238E27FC236}">
                <a16:creationId xmlns:a16="http://schemas.microsoft.com/office/drawing/2014/main" id="{747C33E2-FBFD-93FA-CCA9-637B415EF311}"/>
              </a:ext>
            </a:extLst>
          </p:cNvPr>
          <p:cNvSpPr/>
          <p:nvPr/>
        </p:nvSpPr>
        <p:spPr>
          <a:xfrm>
            <a:off x="1715445" y="2817861"/>
            <a:ext cx="8727965" cy="854085"/>
          </a:xfrm>
          <a:prstGeom prst="round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38E8E7C-D1F5-C3FC-ADF0-AABAFA52FAA5}"/>
              </a:ext>
            </a:extLst>
          </p:cNvPr>
          <p:cNvSpPr/>
          <p:nvPr/>
        </p:nvSpPr>
        <p:spPr>
          <a:xfrm>
            <a:off x="6391332"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Predictions</a:t>
            </a:r>
          </a:p>
        </p:txBody>
      </p:sp>
      <p:sp>
        <p:nvSpPr>
          <p:cNvPr id="11" name="Rectangle: Rounded Corners 10">
            <a:extLst>
              <a:ext uri="{FF2B5EF4-FFF2-40B4-BE49-F238E27FC236}">
                <a16:creationId xmlns:a16="http://schemas.microsoft.com/office/drawing/2014/main" id="{1B0F72CB-6B3F-B068-9F44-CC85F728C6DD}"/>
              </a:ext>
            </a:extLst>
          </p:cNvPr>
          <p:cNvSpPr/>
          <p:nvPr/>
        </p:nvSpPr>
        <p:spPr>
          <a:xfrm>
            <a:off x="4146976"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ML</a:t>
            </a:r>
            <a:r>
              <a:rPr lang="en-US" sz="2000" dirty="0">
                <a:solidFill>
                  <a:schemeClr val="bg2">
                    <a:lumMod val="50000"/>
                  </a:schemeClr>
                </a:solidFill>
              </a:rPr>
              <a:t> </a:t>
            </a:r>
            <a:r>
              <a:rPr lang="en-US" sz="2000" dirty="0">
                <a:solidFill>
                  <a:schemeClr val="tx1"/>
                </a:solidFill>
              </a:rPr>
              <a:t>Model</a:t>
            </a:r>
          </a:p>
        </p:txBody>
      </p:sp>
      <p:sp>
        <p:nvSpPr>
          <p:cNvPr id="12" name="Rectangle: Rounded Corners 11">
            <a:extLst>
              <a:ext uri="{FF2B5EF4-FFF2-40B4-BE49-F238E27FC236}">
                <a16:creationId xmlns:a16="http://schemas.microsoft.com/office/drawing/2014/main" id="{3DF5275F-A561-929E-4BE2-C3B0370C3B2F}"/>
              </a:ext>
            </a:extLst>
          </p:cNvPr>
          <p:cNvSpPr/>
          <p:nvPr/>
        </p:nvSpPr>
        <p:spPr>
          <a:xfrm>
            <a:off x="1902145"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Dataset</a:t>
            </a:r>
          </a:p>
        </p:txBody>
      </p:sp>
      <p:cxnSp>
        <p:nvCxnSpPr>
          <p:cNvPr id="13" name="Straight Arrow Connector 12">
            <a:extLst>
              <a:ext uri="{FF2B5EF4-FFF2-40B4-BE49-F238E27FC236}">
                <a16:creationId xmlns:a16="http://schemas.microsoft.com/office/drawing/2014/main" id="{3B927B8A-4F36-815F-E90C-F16D55B46387}"/>
              </a:ext>
            </a:extLst>
          </p:cNvPr>
          <p:cNvCxnSpPr>
            <a:stCxn id="12" idx="3"/>
            <a:endCxn id="11" idx="1"/>
          </p:cNvCxnSpPr>
          <p:nvPr/>
        </p:nvCxnSpPr>
        <p:spPr>
          <a:xfrm>
            <a:off x="3504091" y="3166111"/>
            <a:ext cx="642886"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8DC53F57-20B4-0CA2-DF3E-C7993BE92A62}"/>
              </a:ext>
            </a:extLst>
          </p:cNvPr>
          <p:cNvCxnSpPr>
            <a:cxnSpLocks/>
            <a:stCxn id="11" idx="3"/>
            <a:endCxn id="8" idx="1"/>
          </p:cNvCxnSpPr>
          <p:nvPr/>
        </p:nvCxnSpPr>
        <p:spPr>
          <a:xfrm>
            <a:off x="5748922" y="3166111"/>
            <a:ext cx="642409"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74536BCB-041D-4E81-3220-7AA72D3E61C6}"/>
              </a:ext>
            </a:extLst>
          </p:cNvPr>
          <p:cNvSpPr/>
          <p:nvPr/>
        </p:nvSpPr>
        <p:spPr>
          <a:xfrm>
            <a:off x="7561086" y="1630118"/>
            <a:ext cx="1650005" cy="522957"/>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Post-processing</a:t>
            </a:r>
          </a:p>
        </p:txBody>
      </p:sp>
      <p:sp>
        <p:nvSpPr>
          <p:cNvPr id="16" name="TextBox 15">
            <a:extLst>
              <a:ext uri="{FF2B5EF4-FFF2-40B4-BE49-F238E27FC236}">
                <a16:creationId xmlns:a16="http://schemas.microsoft.com/office/drawing/2014/main" id="{51299E13-0501-13C7-9963-9446498D16A9}"/>
              </a:ext>
            </a:extLst>
          </p:cNvPr>
          <p:cNvSpPr txBox="1"/>
          <p:nvPr/>
        </p:nvSpPr>
        <p:spPr>
          <a:xfrm>
            <a:off x="3527294" y="2280517"/>
            <a:ext cx="1087282" cy="584775"/>
          </a:xfrm>
          <a:prstGeom prst="rect">
            <a:avLst/>
          </a:prstGeom>
          <a:noFill/>
        </p:spPr>
        <p:txBody>
          <a:bodyPr wrap="square" rtlCol="0">
            <a:spAutoFit/>
          </a:bodyPr>
          <a:lstStyle/>
          <a:p>
            <a:pPr algn="ctr"/>
            <a:r>
              <a:rPr lang="en-US" sz="1600" dirty="0"/>
              <a:t>Debiased</a:t>
            </a:r>
          </a:p>
          <a:p>
            <a:pPr algn="ctr"/>
            <a:r>
              <a:rPr lang="en-US" sz="1600" dirty="0"/>
              <a:t>data</a:t>
            </a:r>
          </a:p>
        </p:txBody>
      </p:sp>
      <p:sp>
        <p:nvSpPr>
          <p:cNvPr id="19" name="Oval 18">
            <a:extLst>
              <a:ext uri="{FF2B5EF4-FFF2-40B4-BE49-F238E27FC236}">
                <a16:creationId xmlns:a16="http://schemas.microsoft.com/office/drawing/2014/main" id="{0216D698-DE78-396E-51C4-DD2DC2697A50}"/>
              </a:ext>
            </a:extLst>
          </p:cNvPr>
          <p:cNvSpPr/>
          <p:nvPr/>
        </p:nvSpPr>
        <p:spPr>
          <a:xfrm>
            <a:off x="2852104" y="1630119"/>
            <a:ext cx="1650005" cy="52295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Pre-processing</a:t>
            </a:r>
          </a:p>
        </p:txBody>
      </p:sp>
      <p:cxnSp>
        <p:nvCxnSpPr>
          <p:cNvPr id="21" name="Connector: Elbow 20">
            <a:extLst>
              <a:ext uri="{FF2B5EF4-FFF2-40B4-BE49-F238E27FC236}">
                <a16:creationId xmlns:a16="http://schemas.microsoft.com/office/drawing/2014/main" id="{5A9C5D80-D412-131E-1773-6E559AD21D19}"/>
              </a:ext>
            </a:extLst>
          </p:cNvPr>
          <p:cNvCxnSpPr>
            <a:cxnSpLocks/>
          </p:cNvCxnSpPr>
          <p:nvPr/>
        </p:nvCxnSpPr>
        <p:spPr>
          <a:xfrm rot="5400000" flipH="1" flipV="1">
            <a:off x="6940311" y="2329978"/>
            <a:ext cx="1059157" cy="182394"/>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5BD1B5D-C372-5457-0D99-303BB54167BE}"/>
              </a:ext>
            </a:extLst>
          </p:cNvPr>
          <p:cNvCxnSpPr>
            <a:cxnSpLocks/>
            <a:stCxn id="15" idx="6"/>
          </p:cNvCxnSpPr>
          <p:nvPr/>
        </p:nvCxnSpPr>
        <p:spPr>
          <a:xfrm>
            <a:off x="9211090" y="1891597"/>
            <a:ext cx="182395" cy="1059158"/>
          </a:xfrm>
          <a:prstGeom prst="bentConnector2">
            <a:avLst/>
          </a:prstGeom>
          <a:ln w="19050" cmpd="sng">
            <a:solidFill>
              <a:schemeClr val="accent6">
                <a:lumMod val="75000"/>
              </a:schemeClr>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F302A19-6BF8-1AB2-2649-812512AA4551}"/>
              </a:ext>
            </a:extLst>
          </p:cNvPr>
          <p:cNvCxnSpPr>
            <a:cxnSpLocks/>
            <a:stCxn id="19" idx="6"/>
          </p:cNvCxnSpPr>
          <p:nvPr/>
        </p:nvCxnSpPr>
        <p:spPr>
          <a:xfrm>
            <a:off x="4502109" y="1891597"/>
            <a:ext cx="152300" cy="106403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0F348ED2-662A-8B42-7A76-4BF2FAC80306}"/>
              </a:ext>
            </a:extLst>
          </p:cNvPr>
          <p:cNvCxnSpPr>
            <a:cxnSpLocks/>
            <a:endCxn id="19" idx="2"/>
          </p:cNvCxnSpPr>
          <p:nvPr/>
        </p:nvCxnSpPr>
        <p:spPr>
          <a:xfrm rot="5400000" flipH="1" flipV="1">
            <a:off x="2195978" y="2299503"/>
            <a:ext cx="1064031" cy="248221"/>
          </a:xfrm>
          <a:prstGeom prst="bentConnector2">
            <a:avLst/>
          </a:prstGeom>
          <a:ln w="19050" cmpd="sng">
            <a:solidFill>
              <a:srgbClr val="002060"/>
            </a:solidFill>
            <a:prstDash val="lgDash"/>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422D052-B658-D9F5-91A5-96E102CB7365}"/>
              </a:ext>
            </a:extLst>
          </p:cNvPr>
          <p:cNvSpPr txBox="1"/>
          <p:nvPr/>
        </p:nvSpPr>
        <p:spPr>
          <a:xfrm>
            <a:off x="5281977" y="3351555"/>
            <a:ext cx="1952266" cy="338554"/>
          </a:xfrm>
          <a:prstGeom prst="rect">
            <a:avLst/>
          </a:prstGeom>
          <a:noFill/>
        </p:spPr>
        <p:txBody>
          <a:bodyPr wrap="none" rtlCol="0">
            <a:spAutoFit/>
          </a:bodyPr>
          <a:lstStyle/>
          <a:p>
            <a:r>
              <a:rPr lang="en-US" sz="1600" dirty="0"/>
              <a:t>Standard ML Pipeline</a:t>
            </a:r>
          </a:p>
        </p:txBody>
      </p:sp>
      <p:sp>
        <p:nvSpPr>
          <p:cNvPr id="27" name="Rectangle: Rounded Corners 26">
            <a:extLst>
              <a:ext uri="{FF2B5EF4-FFF2-40B4-BE49-F238E27FC236}">
                <a16:creationId xmlns:a16="http://schemas.microsoft.com/office/drawing/2014/main" id="{4980F7EA-9F65-3FC4-0691-7D9621BDEA5D}"/>
              </a:ext>
            </a:extLst>
          </p:cNvPr>
          <p:cNvSpPr/>
          <p:nvPr/>
        </p:nvSpPr>
        <p:spPr>
          <a:xfrm>
            <a:off x="8630278" y="2955629"/>
            <a:ext cx="1601946" cy="42096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Evaluation</a:t>
            </a:r>
          </a:p>
        </p:txBody>
      </p:sp>
      <p:cxnSp>
        <p:nvCxnSpPr>
          <p:cNvPr id="28" name="Straight Arrow Connector 27">
            <a:extLst>
              <a:ext uri="{FF2B5EF4-FFF2-40B4-BE49-F238E27FC236}">
                <a16:creationId xmlns:a16="http://schemas.microsoft.com/office/drawing/2014/main" id="{73A48CC7-B528-883D-9EA7-3C4D3B905EE5}"/>
              </a:ext>
            </a:extLst>
          </p:cNvPr>
          <p:cNvCxnSpPr>
            <a:cxnSpLocks/>
          </p:cNvCxnSpPr>
          <p:nvPr/>
        </p:nvCxnSpPr>
        <p:spPr>
          <a:xfrm>
            <a:off x="7993277" y="3166111"/>
            <a:ext cx="640778" cy="0"/>
          </a:xfrm>
          <a:prstGeom prst="straightConnector1">
            <a:avLst/>
          </a:prstGeom>
          <a:ln w="19050" cap="flat" cmpd="sng" algn="ctr">
            <a:solidFill>
              <a:schemeClr val="tx1"/>
            </a:solidFill>
            <a:prstDash val="solid"/>
            <a:round/>
            <a:headEnd type="none" w="med" len="med"/>
            <a:tailEnd type="arrow" w="med" len="lg"/>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6BE641F3-C0AD-D3A6-027D-EA2C429ABDB8}"/>
              </a:ext>
            </a:extLst>
          </p:cNvPr>
          <p:cNvSpPr txBox="1"/>
          <p:nvPr/>
        </p:nvSpPr>
        <p:spPr>
          <a:xfrm>
            <a:off x="8302982" y="2239526"/>
            <a:ext cx="1117175" cy="584775"/>
          </a:xfrm>
          <a:prstGeom prst="rect">
            <a:avLst/>
          </a:prstGeom>
          <a:noFill/>
        </p:spPr>
        <p:txBody>
          <a:bodyPr wrap="square" rtlCol="0">
            <a:spAutoFit/>
          </a:bodyPr>
          <a:lstStyle/>
          <a:p>
            <a:pPr algn="ctr"/>
            <a:r>
              <a:rPr lang="en-US" sz="1600" dirty="0"/>
              <a:t>Fair</a:t>
            </a:r>
          </a:p>
          <a:p>
            <a:pPr algn="ctr"/>
            <a:r>
              <a:rPr lang="en-US" sz="1600" dirty="0"/>
              <a:t>Prediction</a:t>
            </a:r>
          </a:p>
        </p:txBody>
      </p:sp>
      <p:pic>
        <p:nvPicPr>
          <p:cNvPr id="35" name="Picture 34" descr="Shape&#10;&#10;Description automatically generated">
            <a:extLst>
              <a:ext uri="{FF2B5EF4-FFF2-40B4-BE49-F238E27FC236}">
                <a16:creationId xmlns:a16="http://schemas.microsoft.com/office/drawing/2014/main" id="{7F0AEB36-97F0-FD73-0CC7-A9B76D09CFD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3582482" y="2951552"/>
            <a:ext cx="413084" cy="432297"/>
          </a:xfrm>
          <a:prstGeom prst="rect">
            <a:avLst/>
          </a:prstGeom>
        </p:spPr>
      </p:pic>
      <p:pic>
        <p:nvPicPr>
          <p:cNvPr id="37" name="Picture 36" descr="Shape&#10;&#10;Description automatically generated">
            <a:extLst>
              <a:ext uri="{FF2B5EF4-FFF2-40B4-BE49-F238E27FC236}">
                <a16:creationId xmlns:a16="http://schemas.microsoft.com/office/drawing/2014/main" id="{8E74967B-63AF-4E7E-37F5-E753B528F1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11" b="91000" l="5698" r="94186">
                        <a14:foregroundMark x1="26163" y1="7556" x2="26163" y2="7556"/>
                        <a14:foregroundMark x1="7326" y1="25667" x2="7326" y2="25667"/>
                        <a14:foregroundMark x1="6047" y1="70889" x2="6047" y2="70889"/>
                        <a14:foregroundMark x1="26860" y1="91111" x2="26860" y2="91111"/>
                        <a14:foregroundMark x1="93256" y1="70778" x2="93256" y2="70778"/>
                        <a14:foregroundMark x1="94186" y1="26778" x2="94186" y2="26778"/>
                        <a14:foregroundMark x1="72907" y1="6444" x2="72907" y2="6444"/>
                        <a14:foregroundMark x1="73140" y1="91111" x2="73140" y2="91111"/>
                        <a14:foregroundMark x1="94302" y1="70667" x2="94302" y2="70667"/>
                        <a14:foregroundMark x1="5698" y1="26667" x2="5698" y2="26667"/>
                      </a14:backgroundRemoval>
                    </a14:imgEffect>
                  </a14:imgLayer>
                </a14:imgProps>
              </a:ext>
              <a:ext uri="{28A0092B-C50C-407E-A947-70E740481C1C}">
                <a14:useLocalDpi xmlns:a14="http://schemas.microsoft.com/office/drawing/2010/main" val="0"/>
              </a:ext>
            </a:extLst>
          </a:blip>
          <a:stretch>
            <a:fillRect/>
          </a:stretch>
        </p:blipFill>
        <p:spPr>
          <a:xfrm flipH="1">
            <a:off x="8064197" y="2988390"/>
            <a:ext cx="413084" cy="432297"/>
          </a:xfrm>
          <a:prstGeom prst="rect">
            <a:avLst/>
          </a:prstGeom>
        </p:spPr>
      </p:pic>
      <p:pic>
        <p:nvPicPr>
          <p:cNvPr id="3" name="Picture 2" descr="A picture containing object&#10;&#10;Description generated with very high confidence">
            <a:extLst>
              <a:ext uri="{FF2B5EF4-FFF2-40B4-BE49-F238E27FC236}">
                <a16:creationId xmlns:a16="http://schemas.microsoft.com/office/drawing/2014/main" id="{E88B5956-FB87-67AE-6174-EDA59222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0246" y="6539006"/>
            <a:ext cx="1412272" cy="271992"/>
          </a:xfrm>
          <a:prstGeom prst="rect">
            <a:avLst/>
          </a:prstGeom>
        </p:spPr>
      </p:pic>
    </p:spTree>
    <p:extLst>
      <p:ext uri="{BB962C8B-B14F-4D97-AF65-F5344CB8AC3E}">
        <p14:creationId xmlns:p14="http://schemas.microsoft.com/office/powerpoint/2010/main" val="69929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9" grpId="0" animBg="1"/>
      <p:bldP spid="29"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6455</TotalTime>
  <Words>2522</Words>
  <Application>Microsoft Office PowerPoint</Application>
  <PresentationFormat>Widescreen</PresentationFormat>
  <Paragraphs>317</Paragraphs>
  <Slides>35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Wingdings</vt:lpstr>
      <vt:lpstr>1_Office Theme</vt:lpstr>
      <vt:lpstr>Cascaded Debiasing:  Studying the Cumulative Effect of Multiple Fairness-Enhancing Interventions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CUMULATIVE EFFECT OF MULTIPLE FAIRNESS-ENHANCING INTERVENTIONS</dc:title>
  <dc:creator>Bhavya Ghai</dc:creator>
  <cp:lastModifiedBy>Bhavya Ghai</cp:lastModifiedBy>
  <cp:revision>106</cp:revision>
  <dcterms:created xsi:type="dcterms:W3CDTF">2022-09-18T10:07:23Z</dcterms:created>
  <dcterms:modified xsi:type="dcterms:W3CDTF">2022-10-18T15:55:43Z</dcterms:modified>
</cp:coreProperties>
</file>